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8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2" r:id="rId31"/>
    <p:sldId id="324" r:id="rId32"/>
    <p:sldId id="30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37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71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76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165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4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8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42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662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57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1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1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7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24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9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8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3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93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700808"/>
            <a:ext cx="7056784" cy="18002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Подготовка к ЕГЭ по физике </a:t>
            </a:r>
            <a:br>
              <a:rPr lang="ru-RU" sz="3600" b="1" dirty="0" smtClean="0"/>
            </a:br>
            <a:r>
              <a:rPr lang="ru-RU" sz="3600" b="1" dirty="0" smtClean="0"/>
              <a:t>«Погрешность </a:t>
            </a:r>
            <a:r>
              <a:rPr lang="ru-RU" sz="3600" b="1" dirty="0"/>
              <a:t>прямых </a:t>
            </a:r>
            <a:r>
              <a:rPr lang="ru-RU" sz="3600" b="1" dirty="0" smtClean="0"/>
              <a:t>измерений»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7567" y="4437112"/>
            <a:ext cx="5308866" cy="585563"/>
          </a:xfrm>
        </p:spPr>
        <p:txBody>
          <a:bodyPr/>
          <a:lstStyle/>
          <a:p>
            <a:r>
              <a:rPr lang="ru-RU" b="1" dirty="0" smtClean="0"/>
              <a:t>Вологина Ирина Ивановна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163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29487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3150"/>
              </a:spcBef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№4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Прибор имеет несколько шкал, и вы не знаете по какой смотреть.</a:t>
            </a:r>
          </a:p>
          <a:p>
            <a:r>
              <a:rPr lang="ru-RU" dirty="0"/>
              <a:t>Информация об этом также находится в самом задании, главное внимательно его прочитать. Примеры смотри на Рисунке 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99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857479"/>
          </a:xfrm>
        </p:spPr>
        <p:txBody>
          <a:bodyPr>
            <a:normAutofit fontScale="90000"/>
          </a:bodyPr>
          <a:lstStyle/>
          <a:p>
            <a:r>
              <a:rPr lang="ru-RU" dirty="0"/>
              <a:t>Рисунок 4 - "Пример прибора с двумя шкалами"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1628800"/>
            <a:ext cx="8255330" cy="42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№5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задачах на косвенные измерения </a:t>
            </a:r>
            <a:r>
              <a:rPr lang="ru-RU" dirty="0" smtClean="0"/>
              <a:t>учащиеся </a:t>
            </a:r>
            <a:r>
              <a:rPr lang="ru-RU" dirty="0"/>
              <a:t>не </a:t>
            </a:r>
            <a:r>
              <a:rPr lang="ru-RU" dirty="0" smtClean="0"/>
              <a:t>производят </a:t>
            </a:r>
            <a:r>
              <a:rPr lang="ru-RU" dirty="0"/>
              <a:t>с погрешностью те же действия, что и с измерением.</a:t>
            </a:r>
          </a:p>
          <a:p>
            <a:r>
              <a:rPr lang="ru-RU" dirty="0"/>
              <a:t>Если вы рассчитываете величину по формуле (косвенно), то с погрешностью необходимо проводить те же действия, что и с измерением. Смотри пример на Рисунке 5</a:t>
            </a:r>
          </a:p>
        </p:txBody>
      </p:sp>
    </p:spTree>
    <p:extLst>
      <p:ext uri="{BB962C8B-B14F-4D97-AF65-F5344CB8AC3E}">
        <p14:creationId xmlns:p14="http://schemas.microsoft.com/office/powerpoint/2010/main" val="334332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816" y="692696"/>
            <a:ext cx="6798734" cy="857479"/>
          </a:xfrm>
        </p:spPr>
        <p:txBody>
          <a:bodyPr>
            <a:normAutofit fontScale="90000"/>
          </a:bodyPr>
          <a:lstStyle/>
          <a:p>
            <a:r>
              <a:rPr lang="ru-RU" dirty="0"/>
              <a:t>Рисунок 5 - "Решение задания на косвенные измерения"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723" y="1772816"/>
            <a:ext cx="8280920" cy="364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7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-33901"/>
            <a:ext cx="83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42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7583"/>
          <a:stretch/>
        </p:blipFill>
        <p:spPr>
          <a:xfrm>
            <a:off x="1043608" y="4149080"/>
            <a:ext cx="7287210" cy="202422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8761" y="548680"/>
            <a:ext cx="7992888" cy="3096344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800" i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Чему равна сила тока в лампочке (см. рисунок), если погрешность прямого измерения силы тока амперметром на пределе измерения 3 А равна 0,15 А, а на пределе измерения 0,6 А равна 0,03 А</a:t>
            </a:r>
            <a:r>
              <a:rPr lang="ru-RU" sz="2800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5751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915337"/>
            <a:ext cx="2736304" cy="4817919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Погрешность прямого измерения силы динамометром, на котором висит груз, равна цене деления. Каков вес груза?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75" y="116632"/>
            <a:ext cx="556999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7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601" y="764704"/>
            <a:ext cx="6798734" cy="785471"/>
          </a:xfrm>
        </p:spPr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63" b="9967"/>
          <a:stretch/>
        </p:blipFill>
        <p:spPr>
          <a:xfrm>
            <a:off x="539552" y="2420888"/>
            <a:ext cx="8178336" cy="28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5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7"/>
            <a:ext cx="7004000" cy="152650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400" i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Определите показания </a:t>
            </a:r>
            <a:r>
              <a:rPr lang="ru-RU" sz="2400" i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вольтметра, </a:t>
            </a:r>
            <a:r>
              <a:rPr lang="ru-RU" sz="2400" i="1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погрешность прямого измерения напряжения составляет половину цены деления вольтметра.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85" t="15471" r="33182" b="15219"/>
          <a:stretch/>
        </p:blipFill>
        <p:spPr>
          <a:xfrm>
            <a:off x="5488507" y="3087003"/>
            <a:ext cx="3655493" cy="37468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48788" b="11645"/>
          <a:stretch/>
        </p:blipFill>
        <p:spPr>
          <a:xfrm>
            <a:off x="611560" y="2132856"/>
            <a:ext cx="487694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64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3"/>
            <a:ext cx="7488832" cy="1382492"/>
          </a:xfrm>
        </p:spPr>
        <p:txBody>
          <a:bodyPr>
            <a:noAutofit/>
          </a:bodyPr>
          <a:lstStyle/>
          <a:p>
            <a:r>
              <a:rPr lang="ru-RU" sz="2400" dirty="0"/>
              <a:t>С помощью ученической линейки измерили толщину пачки из 500 листов бумаги. Толщина пачки оказалась (50 ± 1) мм. Определите толщину одного листа бумаги с учётом погрешности измерений.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564904"/>
            <a:ext cx="8136905" cy="288032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73195"/>
              </p:ext>
            </p:extLst>
          </p:nvPr>
        </p:nvGraphicFramePr>
        <p:xfrm>
          <a:off x="971601" y="5445224"/>
          <a:ext cx="4320480" cy="396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060">
                  <a:extLst>
                    <a:ext uri="{9D8B030D-6E8A-4147-A177-3AD203B41FA5}">
                      <a16:colId xmlns:a16="http://schemas.microsoft.com/office/drawing/2014/main" val="290013786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1932802072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138927810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162778100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3063036323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1129607437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278912330"/>
                    </a:ext>
                  </a:extLst>
                </a:gridCol>
                <a:gridCol w="540060">
                  <a:extLst>
                    <a:ext uri="{9D8B030D-6E8A-4147-A177-3AD203B41FA5}">
                      <a16:colId xmlns:a16="http://schemas.microsoft.com/office/drawing/2014/main" val="1376415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124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713463"/>
          </a:xfrm>
        </p:spPr>
        <p:txBody>
          <a:bodyPr>
            <a:normAutofit/>
          </a:bodyPr>
          <a:lstStyle/>
          <a:p>
            <a:r>
              <a:rPr lang="ru-RU" dirty="0"/>
              <a:t>Что необходимо знать и </a:t>
            </a:r>
            <a:r>
              <a:rPr lang="ru-RU" dirty="0" smtClean="0"/>
              <a:t>уметь</a:t>
            </a:r>
            <a:r>
              <a:rPr lang="ru-RU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3"/>
            <a:ext cx="8064896" cy="396044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Вычислять цену деления измерительного </a:t>
            </a:r>
            <a:r>
              <a:rPr lang="ru-RU" dirty="0" smtClean="0"/>
              <a:t>прибора.</a:t>
            </a:r>
            <a:endParaRPr lang="ru-RU" dirty="0"/>
          </a:p>
          <a:p>
            <a:pPr lvl="0"/>
            <a:r>
              <a:rPr lang="ru-RU" dirty="0"/>
              <a:t>Определить границы измерения для приборов, имеющих две шкалы измерения, например, вольтметра, амперметра, барометра. </a:t>
            </a:r>
            <a:endParaRPr lang="ru-RU" dirty="0" smtClean="0"/>
          </a:p>
          <a:p>
            <a:pPr lvl="0"/>
            <a:r>
              <a:rPr lang="ru-RU" dirty="0" smtClean="0"/>
              <a:t>Определить </a:t>
            </a:r>
            <a:r>
              <a:rPr lang="ru-RU" dirty="0"/>
              <a:t>погрешность измерения в соответствии с ее описанием в условии. </a:t>
            </a:r>
            <a:endParaRPr lang="ru-RU" dirty="0" smtClean="0"/>
          </a:p>
          <a:p>
            <a:pPr lvl="0"/>
            <a:r>
              <a:rPr lang="ru-RU" dirty="0" smtClean="0"/>
              <a:t>В </a:t>
            </a:r>
            <a:r>
              <a:rPr lang="ru-RU" dirty="0"/>
              <a:t>некоторых задачах погрешности измерений могут быть приведены в условии для разных шкал. </a:t>
            </a:r>
            <a:endParaRPr lang="ru-RU" dirty="0" smtClean="0"/>
          </a:p>
          <a:p>
            <a:pPr lvl="0"/>
            <a:r>
              <a:rPr lang="ru-RU" dirty="0" smtClean="0"/>
              <a:t>Запись </a:t>
            </a:r>
            <a:r>
              <a:rPr lang="ru-RU" dirty="0"/>
              <a:t>ответа в бланк с учетом требований: каждая цифра и запятая в отдельной клеточке. </a:t>
            </a:r>
          </a:p>
        </p:txBody>
      </p:sp>
    </p:spTree>
    <p:extLst>
      <p:ext uri="{BB962C8B-B14F-4D97-AF65-F5344CB8AC3E}">
        <p14:creationId xmlns:p14="http://schemas.microsoft.com/office/powerpoint/2010/main" val="37761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790963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82809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0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28092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6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772816"/>
            <a:ext cx="8207709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09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988840"/>
            <a:ext cx="823554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38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08912" cy="394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87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80920" cy="42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28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7"/>
            <a:ext cx="8208912" cy="37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978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36712"/>
            <a:ext cx="8208912" cy="52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97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80728"/>
            <a:ext cx="8208912" cy="47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9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76864" cy="2808312"/>
          </a:xfrm>
        </p:spPr>
        <p:txBody>
          <a:bodyPr>
            <a:noAutofit/>
          </a:bodyPr>
          <a:lstStyle/>
          <a:p>
            <a:r>
              <a:rPr lang="ru-RU" sz="6000" b="1" dirty="0">
                <a:solidFill>
                  <a:srgbClr val="000000"/>
                </a:solidFill>
                <a:latin typeface="-apple-system"/>
              </a:rPr>
              <a:t>Как решать задание №22 из ЕГЭ по </a:t>
            </a:r>
            <a:r>
              <a:rPr lang="ru-RU" sz="6000" b="1" dirty="0" smtClean="0">
                <a:solidFill>
                  <a:srgbClr val="000000"/>
                </a:solidFill>
                <a:latin typeface="-apple-system"/>
              </a:rPr>
              <a:t>ФИЗИКЕ???</a:t>
            </a:r>
            <a:r>
              <a:rPr lang="ru-RU" sz="6000" b="1" dirty="0">
                <a:solidFill>
                  <a:srgbClr val="000000"/>
                </a:solidFill>
                <a:latin typeface="-apple-system"/>
              </a:rPr>
              <a:t/>
            </a:r>
            <a:br>
              <a:rPr lang="ru-RU" sz="6000" b="1" dirty="0">
                <a:solidFill>
                  <a:srgbClr val="000000"/>
                </a:solidFill>
                <a:latin typeface="-apple-system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452296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21367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51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118901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100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6798734" cy="130386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Спасибо за внимание!!!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22863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№1.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Информация о том, какую брать погрешность, всегда есть в самом задании. Погрешность может быть:</a:t>
            </a:r>
          </a:p>
          <a:p>
            <a:pPr lvl="0"/>
            <a:r>
              <a:rPr lang="ru-RU" dirty="0"/>
              <a:t>Равна цене деления</a:t>
            </a:r>
          </a:p>
          <a:p>
            <a:pPr lvl="0"/>
            <a:r>
              <a:rPr lang="ru-RU" dirty="0"/>
              <a:t>Равна половине цены деления</a:t>
            </a:r>
          </a:p>
          <a:p>
            <a:pPr lvl="0"/>
            <a:r>
              <a:rPr lang="ru-RU" dirty="0"/>
              <a:t>В явном виде указана в самом задании (см. Рисунок 1</a:t>
            </a:r>
            <a:r>
              <a:rPr lang="ru-RU" dirty="0" smtClean="0"/>
              <a:t>)</a:t>
            </a:r>
          </a:p>
          <a:p>
            <a:pPr marL="0" lv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899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Рисунок 1 - "Как выбрать погрешность"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2348880"/>
            <a:ext cx="8208912" cy="34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2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ПРОБЛЕМА №2.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508422"/>
            <a:ext cx="6798736" cy="3426710"/>
          </a:xfrm>
        </p:spPr>
        <p:txBody>
          <a:bodyPr/>
          <a:lstStyle/>
          <a:p>
            <a:r>
              <a:rPr lang="ru-RU" dirty="0"/>
              <a:t>Показания и погрешность нужно записать в бланк без знака ± и без пробелов. </a:t>
            </a:r>
            <a:endParaRPr lang="ru-RU" dirty="0" smtClean="0"/>
          </a:p>
          <a:p>
            <a:r>
              <a:rPr lang="ru-RU" dirty="0" smtClean="0"/>
              <a:t>Пример </a:t>
            </a:r>
            <a:r>
              <a:rPr lang="ru-RU" dirty="0"/>
              <a:t>смотри на Рисунке 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655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Рисунок 2 - "Как записывать ответ в бланк"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512" y="3003064"/>
            <a:ext cx="6120914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74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№3.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2564904"/>
            <a:ext cx="6798736" cy="3370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у погрешности 2 знака после запятой (разряд - сотые), а у измерения 1 знак (разряд - десятые), то измерению необходимо в конце добавить 0, чтобы его разряд был такой же. Смотри Рисунок 3</a:t>
            </a:r>
          </a:p>
        </p:txBody>
      </p:sp>
    </p:spTree>
    <p:extLst>
      <p:ext uri="{BB962C8B-B14F-4D97-AF65-F5344CB8AC3E}">
        <p14:creationId xmlns:p14="http://schemas.microsoft.com/office/powerpoint/2010/main" val="32355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5"/>
            <a:ext cx="8136904" cy="288031"/>
          </a:xfrm>
        </p:spPr>
        <p:txBody>
          <a:bodyPr>
            <a:normAutofit fontScale="90000"/>
          </a:bodyPr>
          <a:lstStyle/>
          <a:p>
            <a:r>
              <a:rPr lang="ru-RU" dirty="0"/>
              <a:t>Рисунок 3 - "Округление результата измерения"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58" b="4878"/>
          <a:stretch/>
        </p:blipFill>
        <p:spPr>
          <a:xfrm>
            <a:off x="1331640" y="1367111"/>
            <a:ext cx="6552728" cy="53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8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1113</TotalTime>
  <Words>448</Words>
  <Application>Microsoft Office PowerPoint</Application>
  <PresentationFormat>Экран (4:3)</PresentationFormat>
  <Paragraphs>44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-apple-system</vt:lpstr>
      <vt:lpstr>Arial</vt:lpstr>
      <vt:lpstr>Calibri</vt:lpstr>
      <vt:lpstr>Garamond</vt:lpstr>
      <vt:lpstr>Times New Roman</vt:lpstr>
      <vt:lpstr>Натуральные материалы</vt:lpstr>
      <vt:lpstr>Подготовка к ЕГЭ по физике  «Погрешность прямых измерений»</vt:lpstr>
      <vt:lpstr>Что необходимо знать и уметь?</vt:lpstr>
      <vt:lpstr>Как решать задание №22 из ЕГЭ по ФИЗИКЕ??? </vt:lpstr>
      <vt:lpstr>ПРОБЛЕМА №1.</vt:lpstr>
      <vt:lpstr>Рисунок 1 - "Как выбрать погрешность"</vt:lpstr>
      <vt:lpstr>ПРОБЛЕМА №2.</vt:lpstr>
      <vt:lpstr>Рисунок 2 - "Как записывать ответ в бланк" </vt:lpstr>
      <vt:lpstr>ПРОБЛЕМА №3.</vt:lpstr>
      <vt:lpstr>Рисунок 3 - "Округление результата измерения"</vt:lpstr>
      <vt:lpstr>ПРОБЛЕМА №4.</vt:lpstr>
      <vt:lpstr>Рисунок 4 - "Пример прибора с двумя шкалами" </vt:lpstr>
      <vt:lpstr>ПРОБЛЕМА №5</vt:lpstr>
      <vt:lpstr>Рисунок 5 - "Решение задания на косвенные измерения"</vt:lpstr>
      <vt:lpstr>Презентация PowerPoint</vt:lpstr>
      <vt:lpstr>Чему равна сила тока в лампочке (см. рисунок), если погрешность прямого измерения силы тока амперметром на пределе измерения 3 А равна 0,15 А, а на пределе измерения 0,6 А равна 0,03 А?</vt:lpstr>
      <vt:lpstr>Погрешность прямого измерения силы динамометром, на котором висит груз, равна цене деления. Каков вес груза?</vt:lpstr>
      <vt:lpstr>Решение:</vt:lpstr>
      <vt:lpstr>Определите показания вольтметра, если погрешность прямого измерения напряжения составляет половину цены деления вольтметра. </vt:lpstr>
      <vt:lpstr>С помощью ученической линейки измерили толщину пачки из 500 листов бумаги. Толщина пачки оказалась (50 ± 1) мм. Определите толщину одного листа бумаги с учётом погрешности измерений.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Погрешность прямых измерений</dc:title>
  <dc:creator>User</dc:creator>
  <cp:lastModifiedBy>User</cp:lastModifiedBy>
  <cp:revision>23</cp:revision>
  <dcterms:created xsi:type="dcterms:W3CDTF">2022-02-08T07:57:11Z</dcterms:created>
  <dcterms:modified xsi:type="dcterms:W3CDTF">2023-12-10T12:15:35Z</dcterms:modified>
</cp:coreProperties>
</file>