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79" r:id="rId4"/>
    <p:sldId id="281" r:id="rId5"/>
    <p:sldId id="278" r:id="rId6"/>
    <p:sldId id="280" r:id="rId7"/>
    <p:sldId id="285" r:id="rId8"/>
    <p:sldId id="284" r:id="rId9"/>
    <p:sldId id="283" r:id="rId10"/>
    <p:sldId id="282" r:id="rId11"/>
    <p:sldId id="292" r:id="rId12"/>
    <p:sldId id="286" r:id="rId13"/>
    <p:sldId id="291" r:id="rId14"/>
    <p:sldId id="290" r:id="rId15"/>
    <p:sldId id="289" r:id="rId16"/>
    <p:sldId id="295" r:id="rId17"/>
    <p:sldId id="294" r:id="rId18"/>
    <p:sldId id="264" r:id="rId19"/>
    <p:sldId id="265" r:id="rId20"/>
    <p:sldId id="268" r:id="rId21"/>
    <p:sldId id="269" r:id="rId22"/>
    <p:sldId id="270" r:id="rId23"/>
    <p:sldId id="271" r:id="rId24"/>
    <p:sldId id="272" r:id="rId25"/>
    <p:sldId id="273" r:id="rId26"/>
    <p:sldId id="274" r:id="rId27"/>
    <p:sldId id="275" r:id="rId28"/>
    <p:sldId id="276" r:id="rId29"/>
    <p:sldId id="277" r:id="rId3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58" d="100"/>
          <a:sy n="58" d="100"/>
        </p:scale>
        <p:origin x="72" y="43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180846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330627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3149899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325204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646527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4065550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2395074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3758785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1704738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514419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C2DD3969-C3B0-4D68-8369-7026C8C04D8A}" type="datetimeFigureOut">
              <a:rPr lang="ru-RU" smtClean="0"/>
              <a:pPr/>
              <a:t>12.11.2023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ABCD16F-FE35-4E0D-9714-61A140614C4E}" type="slidenum">
              <a:rPr lang="ru-RU" smtClean="0"/>
              <a:pPr/>
              <a:t>‹#›</a:t>
            </a:fld>
            <a:endParaRPr lang="ru-RU"/>
          </a:p>
        </p:txBody>
      </p:sp>
    </p:spTree>
    <p:extLst>
      <p:ext uri="{BB962C8B-B14F-4D97-AF65-F5344CB8AC3E}">
        <p14:creationId xmlns:p14="http://schemas.microsoft.com/office/powerpoint/2010/main" val="3787821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DD3969-C3B0-4D68-8369-7026C8C04D8A}" type="datetimeFigureOut">
              <a:rPr lang="ru-RU" smtClean="0"/>
              <a:pPr/>
              <a:t>12.11.2023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BCD16F-FE35-4E0D-9714-61A140614C4E}" type="slidenum">
              <a:rPr lang="ru-RU" smtClean="0"/>
              <a:pPr/>
              <a:t>‹#›</a:t>
            </a:fld>
            <a:endParaRPr lang="ru-RU"/>
          </a:p>
        </p:txBody>
      </p:sp>
    </p:spTree>
    <p:extLst>
      <p:ext uri="{BB962C8B-B14F-4D97-AF65-F5344CB8AC3E}">
        <p14:creationId xmlns:p14="http://schemas.microsoft.com/office/powerpoint/2010/main" val="3429380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2091" y="1276708"/>
            <a:ext cx="11369615" cy="2622431"/>
          </a:xfrm>
        </p:spPr>
        <p:txBody>
          <a:bodyPr>
            <a:noAutofit/>
          </a:bodyPr>
          <a:lstStyle/>
          <a:p>
            <a:pPr algn="ctr"/>
            <a:r>
              <a:rPr lang="ru-RU" sz="4800" b="1" dirty="0">
                <a:solidFill>
                  <a:srgbClr val="C00000"/>
                </a:solidFill>
              </a:rPr>
              <a:t>Формирование и оценка функциональной грамотности обучающихся на уроках физики.</a:t>
            </a:r>
          </a:p>
        </p:txBody>
      </p:sp>
      <p:sp>
        <p:nvSpPr>
          <p:cNvPr id="3" name="Объект 2"/>
          <p:cNvSpPr>
            <a:spLocks noGrp="1"/>
          </p:cNvSpPr>
          <p:nvPr>
            <p:ph idx="1"/>
          </p:nvPr>
        </p:nvSpPr>
        <p:spPr>
          <a:xfrm>
            <a:off x="7568119" y="4221804"/>
            <a:ext cx="4060289" cy="1955158"/>
          </a:xfrm>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pPr marL="0" indent="0">
              <a:buNone/>
            </a:pPr>
            <a:r>
              <a:rPr lang="ru-RU" sz="2400" dirty="0" smtClean="0">
                <a:solidFill>
                  <a:srgbClr val="7030A0"/>
                </a:solidFill>
                <a:latin typeface="Times New Roman" panose="02020603050405020304" pitchFamily="18" charset="0"/>
                <a:cs typeface="Times New Roman" panose="02020603050405020304" pitchFamily="18" charset="0"/>
              </a:rPr>
              <a:t>Учитель физики МБОУ СОШ № 130 с углубленным изучением отдельных предметов г. Уссурийска, Уссурийского городского округа</a:t>
            </a:r>
          </a:p>
          <a:p>
            <a:pPr marL="0" indent="0">
              <a:buNone/>
            </a:pPr>
            <a:r>
              <a:rPr lang="ru-RU" sz="2400" b="1" dirty="0" smtClean="0">
                <a:solidFill>
                  <a:srgbClr val="7030A0"/>
                </a:solidFill>
                <a:latin typeface="Times New Roman" panose="02020603050405020304" pitchFamily="18" charset="0"/>
                <a:cs typeface="Times New Roman" panose="02020603050405020304" pitchFamily="18" charset="0"/>
              </a:rPr>
              <a:t>Вологина Ирина Ивановна</a:t>
            </a:r>
          </a:p>
        </p:txBody>
      </p:sp>
      <p:sp>
        <p:nvSpPr>
          <p:cNvPr id="4" name="TextBox 3"/>
          <p:cNvSpPr txBox="1"/>
          <p:nvPr/>
        </p:nvSpPr>
        <p:spPr>
          <a:xfrm>
            <a:off x="552091" y="4221804"/>
            <a:ext cx="5926530" cy="2409890"/>
          </a:xfrm>
          <a:prstGeom prst="rect">
            <a:avLst/>
          </a:prstGeom>
          <a:noFill/>
        </p:spPr>
        <p:txBody>
          <a:bodyPr wrap="square" rtlCol="0">
            <a:spAutoFit/>
          </a:bodyPr>
          <a:lstStyle/>
          <a:p>
            <a:pPr lvl="0" fontAlgn="base">
              <a:spcBef>
                <a:spcPts val="600"/>
              </a:spcBef>
              <a:spcAft>
                <a:spcPct val="0"/>
              </a:spcAft>
              <a:buClr>
                <a:srgbClr val="FE8637"/>
              </a:buClr>
              <a:buSzPct val="70000"/>
            </a:pPr>
            <a:r>
              <a:rPr lang="ru-RU" altLang="ru-RU" sz="2800" b="1" i="1" dirty="0">
                <a:solidFill>
                  <a:srgbClr val="002060"/>
                </a:solidFill>
                <a:latin typeface="Times New Roman" panose="02020603050405020304" pitchFamily="18" charset="0"/>
                <a:cs typeface="Times New Roman" panose="02020603050405020304" pitchFamily="18" charset="0"/>
              </a:rPr>
              <a:t>РЕБЕНОК-ЭТО НЕ СОСУД, КОТОРЫЙ НАДО ЗАПОЛНИТЬ, </a:t>
            </a:r>
          </a:p>
          <a:p>
            <a:pPr lvl="0" fontAlgn="base">
              <a:spcBef>
                <a:spcPts val="600"/>
              </a:spcBef>
              <a:spcAft>
                <a:spcPct val="0"/>
              </a:spcAft>
              <a:buClr>
                <a:srgbClr val="FE8637"/>
              </a:buClr>
              <a:buSzPct val="70000"/>
            </a:pPr>
            <a:r>
              <a:rPr lang="ru-RU" altLang="ru-RU" sz="2800" b="1" i="1" dirty="0">
                <a:solidFill>
                  <a:srgbClr val="FF0000"/>
                </a:solidFill>
                <a:latin typeface="Times New Roman" panose="02020603050405020304" pitchFamily="18" charset="0"/>
                <a:cs typeface="Times New Roman" panose="02020603050405020304" pitchFamily="18" charset="0"/>
              </a:rPr>
              <a:t>А ФАКЕЛ</a:t>
            </a:r>
            <a:r>
              <a:rPr lang="ru-RU" altLang="ru-RU" sz="2800" b="1" i="1" dirty="0">
                <a:solidFill>
                  <a:srgbClr val="002060"/>
                </a:solidFill>
                <a:latin typeface="Times New Roman" panose="02020603050405020304" pitchFamily="18" charset="0"/>
                <a:cs typeface="Times New Roman" panose="02020603050405020304" pitchFamily="18" charset="0"/>
              </a:rPr>
              <a:t>, КОТОРЫЙ НАДО ЗАЖЕЧЬ</a:t>
            </a:r>
          </a:p>
          <a:p>
            <a:pPr lvl="0" algn="r" fontAlgn="base">
              <a:lnSpc>
                <a:spcPct val="120000"/>
              </a:lnSpc>
              <a:spcBef>
                <a:spcPct val="0"/>
              </a:spcBef>
              <a:spcAft>
                <a:spcPct val="0"/>
              </a:spcAft>
              <a:buClr>
                <a:srgbClr val="FE8637"/>
              </a:buClr>
              <a:buSzPct val="70000"/>
            </a:pPr>
            <a:r>
              <a:rPr lang="kk-KZ" altLang="ru-RU" sz="2800" dirty="0">
                <a:solidFill>
                  <a:srgbClr val="002060"/>
                </a:solidFill>
                <a:latin typeface="Times New Roman" panose="02020603050405020304" pitchFamily="18" charset="0"/>
                <a:cs typeface="Times New Roman" panose="02020603050405020304" pitchFamily="18" charset="0"/>
              </a:rPr>
              <a:t>К.Д.Ушинский</a:t>
            </a:r>
          </a:p>
        </p:txBody>
      </p:sp>
    </p:spTree>
    <p:extLst>
      <p:ext uri="{BB962C8B-B14F-4D97-AF65-F5344CB8AC3E}">
        <p14:creationId xmlns:p14="http://schemas.microsoft.com/office/powerpoint/2010/main" val="3282771888"/>
      </p:ext>
    </p:extLst>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fontScale="92500"/>
          </a:bodyPr>
          <a:lstStyle/>
          <a:p>
            <a:pPr indent="450215" algn="just">
              <a:lnSpc>
                <a:spcPct val="115000"/>
              </a:lnSpc>
              <a:spcAft>
                <a:spcPts val="0"/>
              </a:spcAft>
            </a:pPr>
            <a:r>
              <a:rPr lang="ru-RU" sz="3500" dirty="0">
                <a:latin typeface="Times New Roman" panose="02020603050405020304" pitchFamily="18" charset="0"/>
                <a:ea typeface="Calibri" panose="020F0502020204030204" pitchFamily="34" charset="0"/>
                <a:cs typeface="Times New Roman" panose="02020603050405020304" pitchFamily="18" charset="0"/>
              </a:rPr>
              <a:t>Естественнонаучна грамотность — это способность человека занимать активную гражданскую позицию по вопросам, связанным с естественными науками, и его готовность интересоваться естественнонаучными идеями. </a:t>
            </a:r>
            <a:endParaRPr lang="ru-RU" sz="2600" dirty="0">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15000"/>
              </a:lnSpc>
              <a:spcAft>
                <a:spcPts val="0"/>
              </a:spcAft>
              <a:buNone/>
            </a:pPr>
            <a:r>
              <a:rPr lang="ru-RU" sz="3500" b="1" dirty="0" smtClean="0">
                <a:latin typeface="Times New Roman" panose="02020603050405020304" pitchFamily="18" charset="0"/>
                <a:ea typeface="Calibri" panose="020F0502020204030204" pitchFamily="34" charset="0"/>
                <a:cs typeface="Times New Roman" panose="02020603050405020304" pitchFamily="18" charset="0"/>
              </a:rPr>
              <a:t>Естественно-научная </a:t>
            </a:r>
            <a:r>
              <a:rPr lang="ru-RU" sz="3500" b="1" dirty="0">
                <a:latin typeface="Times New Roman" panose="02020603050405020304" pitchFamily="18" charset="0"/>
                <a:ea typeface="Calibri" panose="020F0502020204030204" pitchFamily="34" charset="0"/>
                <a:cs typeface="Times New Roman" panose="02020603050405020304" pitchFamily="18" charset="0"/>
              </a:rPr>
              <a:t>грамотность проверяет компетенции</a:t>
            </a:r>
            <a:endParaRPr lang="ru-RU" sz="2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ru-RU" sz="3500" b="1" i="1" dirty="0" smtClean="0">
                <a:latin typeface="Times New Roman" panose="02020603050405020304" pitchFamily="18" charset="0"/>
                <a:ea typeface="Calibri" panose="020F0502020204030204" pitchFamily="34" charset="0"/>
                <a:cs typeface="Times New Roman" panose="02020603050405020304" pitchFamily="18" charset="0"/>
              </a:rPr>
              <a:t>Научное </a:t>
            </a:r>
            <a:r>
              <a:rPr lang="ru-RU" sz="3500" b="1" i="1" dirty="0">
                <a:latin typeface="Times New Roman" panose="02020603050405020304" pitchFamily="18" charset="0"/>
                <a:ea typeface="Calibri" panose="020F0502020204030204" pitchFamily="34" charset="0"/>
                <a:cs typeface="Times New Roman" panose="02020603050405020304" pitchFamily="18" charset="0"/>
              </a:rPr>
              <a:t>объяснение явлений</a:t>
            </a:r>
            <a:endParaRPr lang="ru-RU" sz="2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ru-RU" sz="3500" b="1" i="1" dirty="0">
                <a:latin typeface="Times New Roman" panose="02020603050405020304" pitchFamily="18" charset="0"/>
                <a:ea typeface="Calibri" panose="020F0502020204030204" pitchFamily="34" charset="0"/>
                <a:cs typeface="Times New Roman" panose="02020603050405020304" pitchFamily="18" charset="0"/>
              </a:rPr>
              <a:t>Понимание особенностей естественнонаучного исследования</a:t>
            </a:r>
            <a:endParaRPr lang="ru-RU" sz="26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15000"/>
              </a:lnSpc>
              <a:spcAft>
                <a:spcPts val="0"/>
              </a:spcAft>
              <a:buFont typeface="+mj-lt"/>
              <a:buAutoNum type="arabicPeriod"/>
            </a:pPr>
            <a:r>
              <a:rPr lang="ru-RU" sz="3500" b="1" i="1" dirty="0">
                <a:latin typeface="Times New Roman" panose="02020603050405020304" pitchFamily="18" charset="0"/>
                <a:ea typeface="Calibri" panose="020F0502020204030204" pitchFamily="34" charset="0"/>
                <a:cs typeface="Times New Roman" panose="02020603050405020304" pitchFamily="18" charset="0"/>
              </a:rPr>
              <a:t>Интерпретация данных и использование научных доказательств для получения выводов</a:t>
            </a:r>
            <a:endParaRPr lang="ru-RU" sz="26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4853971"/>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a:bodyPr>
          <a:lstStyle/>
          <a:p>
            <a:pPr indent="0" algn="ctr">
              <a:lnSpc>
                <a:spcPct val="115000"/>
              </a:lnSpc>
              <a:spcAft>
                <a:spcPts val="0"/>
              </a:spcAft>
              <a:buNone/>
            </a:pP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Типы заданий на уроках </a:t>
            </a:r>
            <a:r>
              <a:rPr lang="ru-RU" sz="3600" b="1" dirty="0">
                <a:latin typeface="Times New Roman" panose="02020603050405020304" pitchFamily="18" charset="0"/>
                <a:ea typeface="Calibri" panose="020F0502020204030204" pitchFamily="34" charset="0"/>
                <a:cs typeface="Times New Roman" panose="02020603050405020304" pitchFamily="18" charset="0"/>
              </a:rPr>
              <a:t>физики</a:t>
            </a: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a:t>
            </a:r>
          </a:p>
          <a:p>
            <a:pPr indent="450215" algn="just">
              <a:lnSpc>
                <a:spcPct val="115000"/>
              </a:lnSpc>
              <a:spcAft>
                <a:spcPts val="0"/>
              </a:spcAft>
            </a:pPr>
            <a:r>
              <a:rPr lang="ru-RU" sz="3200" b="1" i="1" dirty="0" smtClean="0">
                <a:latin typeface="Times New Roman" panose="02020603050405020304" pitchFamily="18" charset="0"/>
                <a:ea typeface="Calibri" panose="020F0502020204030204" pitchFamily="34" charset="0"/>
                <a:cs typeface="Times New Roman" panose="02020603050405020304" pitchFamily="18" charset="0"/>
              </a:rPr>
              <a:t>Задания </a:t>
            </a:r>
            <a:r>
              <a:rPr lang="ru-RU" sz="3200" b="1" i="1" dirty="0">
                <a:latin typeface="Times New Roman" panose="02020603050405020304" pitchFamily="18" charset="0"/>
                <a:ea typeface="Calibri" panose="020F0502020204030204" pitchFamily="34" charset="0"/>
                <a:cs typeface="Times New Roman" panose="02020603050405020304" pitchFamily="18" charset="0"/>
              </a:rPr>
              <a:t>на работу с текстом</a:t>
            </a:r>
            <a:endParaRPr lang="ru-RU" sz="2400" b="1" i="1"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3200" b="1" i="1" dirty="0" smtClean="0">
                <a:latin typeface="Times New Roman" panose="02020603050405020304" pitchFamily="18" charset="0"/>
                <a:ea typeface="Calibri" panose="020F0502020204030204" pitchFamily="34" charset="0"/>
                <a:cs typeface="Times New Roman" panose="02020603050405020304" pitchFamily="18" charset="0"/>
              </a:rPr>
              <a:t>Опорные </a:t>
            </a:r>
            <a:r>
              <a:rPr lang="ru-RU" sz="3200" b="1" i="1" dirty="0">
                <a:latin typeface="Times New Roman" panose="02020603050405020304" pitchFamily="18" charset="0"/>
                <a:ea typeface="Calibri" panose="020F0502020204030204" pitchFamily="34" charset="0"/>
                <a:cs typeface="Times New Roman" panose="02020603050405020304" pitchFamily="18" charset="0"/>
              </a:rPr>
              <a:t>конспекты</a:t>
            </a:r>
            <a:endParaRPr lang="ru-RU" sz="2400" b="1" i="1"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3200" b="1" i="1" dirty="0" smtClean="0">
                <a:latin typeface="Times New Roman" panose="02020603050405020304" pitchFamily="18" charset="0"/>
                <a:ea typeface="Calibri" panose="020F0502020204030204" pitchFamily="34" charset="0"/>
                <a:cs typeface="Times New Roman" panose="02020603050405020304" pitchFamily="18" charset="0"/>
              </a:rPr>
              <a:t>Контекстные </a:t>
            </a:r>
            <a:r>
              <a:rPr lang="ru-RU" sz="3200" b="1" i="1" dirty="0">
                <a:latin typeface="Times New Roman" panose="02020603050405020304" pitchFamily="18" charset="0"/>
                <a:ea typeface="Calibri" panose="020F0502020204030204" pitchFamily="34" charset="0"/>
                <a:cs typeface="Times New Roman" panose="02020603050405020304" pitchFamily="18" charset="0"/>
              </a:rPr>
              <a:t>задачи</a:t>
            </a:r>
            <a:endParaRPr lang="ru-RU" sz="2400" b="1" i="1"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3200" b="1" i="1" dirty="0" smtClean="0">
                <a:latin typeface="Times New Roman" panose="02020603050405020304" pitchFamily="18" charset="0"/>
                <a:ea typeface="Calibri" panose="020F0502020204030204" pitchFamily="34" charset="0"/>
                <a:cs typeface="Times New Roman" panose="02020603050405020304" pitchFamily="18" charset="0"/>
              </a:rPr>
              <a:t>Качественные </a:t>
            </a:r>
            <a:r>
              <a:rPr lang="ru-RU" sz="3200" b="1" i="1" dirty="0">
                <a:latin typeface="Times New Roman" panose="02020603050405020304" pitchFamily="18" charset="0"/>
                <a:ea typeface="Calibri" panose="020F0502020204030204" pitchFamily="34" charset="0"/>
                <a:cs typeface="Times New Roman" panose="02020603050405020304" pitchFamily="18" charset="0"/>
              </a:rPr>
              <a:t>задачи</a:t>
            </a:r>
            <a:endParaRPr lang="ru-RU" sz="2400" b="1" i="1"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3200" b="1" i="1" dirty="0" smtClean="0">
                <a:latin typeface="Times New Roman" panose="02020603050405020304" pitchFamily="18" charset="0"/>
                <a:ea typeface="Calibri" panose="020F0502020204030204" pitchFamily="34" charset="0"/>
                <a:cs typeface="Times New Roman" panose="02020603050405020304" pitchFamily="18" charset="0"/>
              </a:rPr>
              <a:t>Рубрика </a:t>
            </a:r>
            <a:r>
              <a:rPr lang="ru-RU" sz="3200" b="1" i="1" dirty="0">
                <a:latin typeface="Times New Roman" panose="02020603050405020304" pitchFamily="18" charset="0"/>
                <a:ea typeface="Calibri" panose="020F0502020204030204" pitchFamily="34" charset="0"/>
                <a:cs typeface="Times New Roman" panose="02020603050405020304" pitchFamily="18" charset="0"/>
              </a:rPr>
              <a:t>«Мои физические исследования», «Домашний эксперимент» и др.</a:t>
            </a:r>
            <a:endParaRPr lang="ru-RU" sz="2400" b="1" i="1"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r>
              <a:rPr lang="ru-RU" sz="3200" b="1" i="1" dirty="0">
                <a:latin typeface="Times New Roman" panose="02020603050405020304" pitchFamily="18" charset="0"/>
                <a:ea typeface="Calibri" panose="020F0502020204030204" pitchFamily="34" charset="0"/>
                <a:cs typeface="Times New Roman" panose="02020603050405020304" pitchFamily="18" charset="0"/>
              </a:rPr>
              <a:t>Работа с информацией в нетекстовом виде.</a:t>
            </a:r>
            <a:endParaRPr lang="ru-RU" sz="2400" b="1" i="1" dirty="0">
              <a:latin typeface="Calibri" panose="020F0502020204030204" pitchFamily="34" charset="0"/>
              <a:ea typeface="Calibri" panose="020F0502020204030204" pitchFamily="34" charset="0"/>
              <a:cs typeface="Times New Roman" panose="02020603050405020304" pitchFamily="18" charset="0"/>
            </a:endParaRPr>
          </a:p>
          <a:p>
            <a:endParaRPr lang="ru-RU" sz="4000" b="1"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6581168"/>
      </p:ext>
    </p:extLst>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lnSpcReduction="10000"/>
          </a:bodyPr>
          <a:lstStyle/>
          <a:p>
            <a:pPr marL="0" indent="0" algn="ctr">
              <a:buNone/>
            </a:pPr>
            <a:r>
              <a:rPr lang="ru-RU" sz="3200" b="1" dirty="0" smtClean="0">
                <a:latin typeface="Times New Roman" panose="02020603050405020304" pitchFamily="18" charset="0"/>
                <a:cs typeface="Times New Roman" panose="02020603050405020304" pitchFamily="18" charset="0"/>
              </a:rPr>
              <a:t>Физический эксперимент </a:t>
            </a:r>
          </a:p>
          <a:p>
            <a:pPr marL="0" indent="0" algn="ctr">
              <a:buNone/>
            </a:pPr>
            <a:r>
              <a:rPr lang="ru-RU" sz="3200" b="1" i="1" dirty="0" smtClean="0">
                <a:latin typeface="Times New Roman" panose="02020603050405020304" pitchFamily="18" charset="0"/>
                <a:cs typeface="Times New Roman" panose="02020603050405020304" pitchFamily="18" charset="0"/>
              </a:rPr>
              <a:t>(</a:t>
            </a:r>
            <a:r>
              <a:rPr lang="ru-RU" sz="3200" b="1" i="1" dirty="0" smtClean="0">
                <a:latin typeface="Times New Roman" panose="02020603050405020304" pitchFamily="18" charset="0"/>
              </a:rPr>
              <a:t>д</a:t>
            </a:r>
            <a:r>
              <a:rPr lang="ru-RU" sz="3200" b="1" i="1" dirty="0" smtClean="0">
                <a:latin typeface="Times New Roman" panose="02020603050405020304" pitchFamily="18" charset="0"/>
                <a:ea typeface="Calibri" panose="020F0502020204030204" pitchFamily="34" charset="0"/>
              </a:rPr>
              <a:t>емонстрационный</a:t>
            </a:r>
            <a:r>
              <a:rPr lang="ru-RU" sz="3200" b="1" i="1" dirty="0">
                <a:latin typeface="Times New Roman" panose="02020603050405020304" pitchFamily="18" charset="0"/>
                <a:ea typeface="Calibri" panose="020F0502020204030204" pitchFamily="34" charset="0"/>
              </a:rPr>
              <a:t>, лабораторный, фронтальный, домашний</a:t>
            </a:r>
            <a:r>
              <a:rPr lang="ru-RU" sz="3200" b="1" i="1" dirty="0" smtClean="0">
                <a:latin typeface="Times New Roman" panose="02020603050405020304" pitchFamily="18" charset="0"/>
                <a:cs typeface="Times New Roman" panose="02020603050405020304" pitchFamily="18" charset="0"/>
              </a:rPr>
              <a:t>)</a:t>
            </a:r>
          </a:p>
          <a:p>
            <a:pPr algn="ctr">
              <a:buFontTx/>
              <a:buChar char="-"/>
            </a:pPr>
            <a:r>
              <a:rPr lang="ru-RU" sz="3200" dirty="0" smtClean="0">
                <a:latin typeface="Times New Roman" panose="02020603050405020304" pitchFamily="18" charset="0"/>
                <a:ea typeface="Calibri" panose="020F0502020204030204" pitchFamily="34" charset="0"/>
              </a:rPr>
              <a:t>метод </a:t>
            </a:r>
            <a:r>
              <a:rPr lang="ru-RU" sz="3200" dirty="0">
                <a:latin typeface="Times New Roman" panose="02020603050405020304" pitchFamily="18" charset="0"/>
                <a:ea typeface="Calibri" panose="020F0502020204030204" pitchFamily="34" charset="0"/>
              </a:rPr>
              <a:t>активизации познавательной и мыслительной деятельности </a:t>
            </a:r>
            <a:r>
              <a:rPr lang="ru-RU" sz="3200" dirty="0" smtClean="0">
                <a:latin typeface="Times New Roman" panose="02020603050405020304" pitchFamily="18" charset="0"/>
                <a:ea typeface="Calibri" panose="020F0502020204030204" pitchFamily="34" charset="0"/>
              </a:rPr>
              <a:t>обучающегося;</a:t>
            </a:r>
          </a:p>
          <a:p>
            <a:pPr algn="ctr">
              <a:buFontTx/>
              <a:buChar char="-"/>
            </a:pPr>
            <a:r>
              <a:rPr lang="ru-RU" sz="3200" dirty="0">
                <a:latin typeface="Times New Roman" panose="02020603050405020304" pitchFamily="18" charset="0"/>
                <a:ea typeface="Calibri" panose="020F0502020204030204" pitchFamily="34" charset="0"/>
              </a:rPr>
              <a:t>развивает у обучающихся наблюдательность, образное мышления, умение делать обобщения на основе наблюдаемых </a:t>
            </a:r>
            <a:r>
              <a:rPr lang="ru-RU" sz="3200" dirty="0" smtClean="0">
                <a:latin typeface="Times New Roman" panose="02020603050405020304" pitchFamily="18" charset="0"/>
                <a:ea typeface="Calibri" panose="020F0502020204030204" pitchFamily="34" charset="0"/>
              </a:rPr>
              <a:t>фактов;</a:t>
            </a:r>
          </a:p>
          <a:p>
            <a:pPr algn="ctr">
              <a:buFontTx/>
              <a:buChar char="-"/>
            </a:pPr>
            <a:r>
              <a:rPr lang="ru-RU" sz="3200" dirty="0">
                <a:latin typeface="Times New Roman" panose="02020603050405020304" pitchFamily="18" charset="0"/>
                <a:ea typeface="Calibri" panose="020F0502020204030204" pitchFamily="34" charset="0"/>
              </a:rPr>
              <a:t>дает возможность овладеть навыком применения тех или иных физических закономерностей, понять тесную связь физики с окружающим миром и </a:t>
            </a:r>
            <a:r>
              <a:rPr lang="ru-RU" sz="3200" dirty="0" smtClean="0">
                <a:latin typeface="Times New Roman" panose="02020603050405020304" pitchFamily="18" charset="0"/>
                <a:ea typeface="Calibri" panose="020F0502020204030204" pitchFamily="34" charset="0"/>
              </a:rPr>
              <a:t>предметами;</a:t>
            </a:r>
          </a:p>
          <a:p>
            <a:pPr algn="ctr">
              <a:buFontTx/>
              <a:buChar char="-"/>
            </a:pPr>
            <a:r>
              <a:rPr lang="ru-RU" sz="3200" dirty="0">
                <a:latin typeface="Times New Roman" panose="02020603050405020304" pitchFamily="18" charset="0"/>
                <a:ea typeface="Calibri" panose="020F0502020204030204" pitchFamily="34" charset="0"/>
              </a:rPr>
              <a:t>способствует формированию у обучающихся теоретических знаний; интеллектуальных и практических умений и навыков, в том числе, умений выполнять простые наблюдения, измерения и опыты, обращаться с </a:t>
            </a:r>
            <a:r>
              <a:rPr lang="ru-RU" sz="3200" dirty="0" smtClean="0">
                <a:latin typeface="Times New Roman" panose="02020603050405020304" pitchFamily="18" charset="0"/>
                <a:ea typeface="Calibri" panose="020F0502020204030204" pitchFamily="34" charset="0"/>
              </a:rPr>
              <a:t>приборами.</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7796383"/>
      </p:ext>
    </p:extLst>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a:bodyPr>
          <a:lstStyle/>
          <a:p>
            <a:pPr marL="0" indent="0" algn="ctr">
              <a:buNone/>
            </a:pPr>
            <a:r>
              <a:rPr lang="ru-RU" sz="3600" b="1" dirty="0">
                <a:latin typeface="Times New Roman" panose="02020603050405020304" pitchFamily="18" charset="0"/>
                <a:ea typeface="Calibri" panose="020F0502020204030204" pitchFamily="34" charset="0"/>
              </a:rPr>
              <a:t>Примеры задач на формирование функциональной </a:t>
            </a:r>
            <a:r>
              <a:rPr lang="ru-RU" sz="3600" b="1" dirty="0" smtClean="0">
                <a:latin typeface="Times New Roman" panose="02020603050405020304" pitchFamily="18" charset="0"/>
                <a:ea typeface="Calibri" panose="020F0502020204030204" pitchFamily="34" charset="0"/>
              </a:rPr>
              <a:t>грамотности </a:t>
            </a:r>
            <a:r>
              <a:rPr lang="ru-RU" sz="3600" b="1" dirty="0">
                <a:latin typeface="Times New Roman" panose="02020603050405020304" pitchFamily="18" charset="0"/>
                <a:ea typeface="Calibri" panose="020F0502020204030204" pitchFamily="34" charset="0"/>
              </a:rPr>
              <a:t>в области </a:t>
            </a:r>
            <a:r>
              <a:rPr lang="ru-RU" sz="3600" b="1" dirty="0" smtClean="0">
                <a:latin typeface="Times New Roman" panose="02020603050405020304" pitchFamily="18" charset="0"/>
                <a:ea typeface="Calibri" panose="020F0502020204030204" pitchFamily="34" charset="0"/>
              </a:rPr>
              <a:t>физики</a:t>
            </a:r>
          </a:p>
          <a:p>
            <a:pPr marL="0" indent="0" algn="just">
              <a:buNone/>
            </a:pPr>
            <a:endParaRPr lang="ru-RU" sz="3600" dirty="0">
              <a:latin typeface="Times New Roman" panose="02020603050405020304" pitchFamily="18" charset="0"/>
              <a:cs typeface="Times New Roman" panose="02020603050405020304" pitchFamily="18" charset="0"/>
            </a:endParaRP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1. Определить </a:t>
            </a:r>
            <a:r>
              <a:rPr lang="ru-RU" sz="3600" dirty="0">
                <a:latin typeface="Times New Roman" panose="02020603050405020304" pitchFamily="18" charset="0"/>
                <a:ea typeface="Calibri" panose="020F0502020204030204" pitchFamily="34" charset="0"/>
                <a:cs typeface="Times New Roman" panose="02020603050405020304" pitchFamily="18" charset="0"/>
              </a:rPr>
              <a:t>работу тока за один месяц (30 дней) и стоимость израсходованной электроэнергии , если имеем в работе электрическую лампу мощностью 100 Вт, которая горит ежедневно 5 часов.</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600" dirty="0">
                <a:latin typeface="Times New Roman" panose="02020603050405020304" pitchFamily="18" charset="0"/>
                <a:ea typeface="Calibri" panose="020F0502020204030204" pitchFamily="34" charset="0"/>
                <a:cs typeface="Times New Roman" panose="02020603050405020304" pitchFamily="18" charset="0"/>
              </a:rPr>
              <a:t>Тариф составляет 4,17 р. за 1кВт*ч.</a:t>
            </a:r>
            <a:endParaRPr lang="ru-RU"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ru-RU"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6207730"/>
      </p:ext>
    </p:extLst>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a:bodyPr>
          <a:lstStyle/>
          <a:p>
            <a:pPr indent="0" algn="just">
              <a:lnSpc>
                <a:spcPct val="115000"/>
              </a:lnSpc>
              <a:spcAft>
                <a:spcPts val="0"/>
              </a:spcAft>
              <a:buNone/>
            </a:pPr>
            <a:r>
              <a:rPr lang="ru-RU" sz="3200" b="1" dirty="0">
                <a:latin typeface="Times New Roman" panose="02020603050405020304" pitchFamily="18" charset="0"/>
                <a:ea typeface="Calibri" panose="020F0502020204030204" pitchFamily="34" charset="0"/>
                <a:cs typeface="Times New Roman" panose="02020603050405020304" pitchFamily="18" charset="0"/>
              </a:rPr>
              <a:t>2.  Когда поднятое (забродившее) тесто помещают в духовку для выпекания, скопления газов и  паров в тесте увеличиваются в размере. Почему скопления газов и паров увеличиваются при нагревании?</a:t>
            </a:r>
            <a:endParaRPr lang="ru-RU" sz="2400" b="1"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200" dirty="0">
                <a:latin typeface="Times New Roman" panose="02020603050405020304" pitchFamily="18" charset="0"/>
                <a:ea typeface="Calibri" panose="020F0502020204030204" pitchFamily="34" charset="0"/>
                <a:cs typeface="Times New Roman" panose="02020603050405020304" pitchFamily="18" charset="0"/>
              </a:rPr>
              <a:t> </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200" dirty="0">
                <a:latin typeface="Times New Roman" panose="02020603050405020304" pitchFamily="18" charset="0"/>
                <a:ea typeface="Calibri" panose="020F0502020204030204" pitchFamily="34" charset="0"/>
                <a:cs typeface="Times New Roman" panose="02020603050405020304" pitchFamily="18" charset="0"/>
              </a:rPr>
              <a:t>А. Их молекулы становятся больше.</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200" dirty="0">
                <a:latin typeface="Times New Roman" panose="02020603050405020304" pitchFamily="18" charset="0"/>
                <a:ea typeface="Calibri" panose="020F0502020204030204" pitchFamily="34" charset="0"/>
                <a:cs typeface="Times New Roman" panose="02020603050405020304" pitchFamily="18" charset="0"/>
              </a:rPr>
              <a:t>В. Вырабатывается углекислый газ</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200" dirty="0">
                <a:latin typeface="Times New Roman" panose="02020603050405020304" pitchFamily="18" charset="0"/>
                <a:ea typeface="Calibri" panose="020F0502020204030204" pitchFamily="34" charset="0"/>
                <a:cs typeface="Times New Roman" panose="02020603050405020304" pitchFamily="18" charset="0"/>
              </a:rPr>
              <a:t>С. Число их молекул увеличивается.</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200" dirty="0">
                <a:latin typeface="Times New Roman" panose="02020603050405020304" pitchFamily="18" charset="0"/>
                <a:ea typeface="Calibri" panose="020F0502020204030204" pitchFamily="34" charset="0"/>
                <a:cs typeface="Times New Roman" panose="02020603050405020304" pitchFamily="18" charset="0"/>
              </a:rPr>
              <a:t>Д. Их молекулы реже сталкиваются.</a:t>
            </a:r>
            <a:endParaRPr lang="ru-RU" sz="24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975195"/>
      </p:ext>
    </p:extLst>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fontScale="55000" lnSpcReduction="20000"/>
          </a:bodyPr>
          <a:lstStyle/>
          <a:p>
            <a:pPr indent="0" algn="just">
              <a:lnSpc>
                <a:spcPct val="115000"/>
              </a:lnSpc>
              <a:spcAft>
                <a:spcPts val="0"/>
              </a:spcAft>
              <a:buNone/>
            </a:pP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3.Для изготовления небесных фонариков (объёмные бумажные конструкции с огоньком внутри, летающие по принципу воздушного шара (от нагретого воздуха)) традиционно используются только натуральные материалы: рисовая бумага и каркас из бамбука. Топливный элемент крепится на верёвке со специальной негорючей пропиткой, вместо традиционной медной проволоки, что уменьшает массу небесного фонарика, улучшает лётные качества и делает его полностью </a:t>
            </a:r>
            <a:r>
              <a:rPr lang="ru-RU" sz="3600" b="1" dirty="0" err="1" smtClean="0">
                <a:latin typeface="Times New Roman" panose="02020603050405020304" pitchFamily="18" charset="0"/>
                <a:ea typeface="Calibri" panose="020F0502020204030204" pitchFamily="34" charset="0"/>
                <a:cs typeface="Times New Roman" panose="02020603050405020304" pitchFamily="18" charset="0"/>
              </a:rPr>
              <a:t>биоразлагаемым</a:t>
            </a:r>
            <a:r>
              <a:rPr lang="ru-RU" sz="3600" b="1"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3600" b="1" dirty="0" smtClean="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Вопрос 1. Выберите верный ответ.</a:t>
            </a:r>
            <a:endParaRPr lang="ru-RU" sz="3600" dirty="0" smtClean="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А. Архимедова сила, действующая на фонарик, в процессе горения топливного элемента уменьшается, поэтому шар взлетает.</a:t>
            </a:r>
            <a:endParaRPr lang="ru-RU" sz="3600" dirty="0" smtClean="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В. Средняя плотность фонарика с горячим воздухом внутри меньше плотности воздуха снаружи, поэтому фонарик поднимается.</a:t>
            </a:r>
            <a:endParaRPr lang="ru-RU" sz="3600" dirty="0" smtClean="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С. Небесный фонарик будет подниматься вверх бесконечно долго.</a:t>
            </a:r>
            <a:endParaRPr lang="ru-RU" sz="3600" dirty="0" smtClean="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Д. Поднявшись на большую высоту, небесный фонарик, изготовленный из </a:t>
            </a:r>
            <a:r>
              <a:rPr lang="ru-RU" sz="3600" dirty="0" err="1" smtClean="0">
                <a:latin typeface="Times New Roman" panose="02020603050405020304" pitchFamily="18" charset="0"/>
                <a:ea typeface="Calibri" panose="020F0502020204030204" pitchFamily="34" charset="0"/>
                <a:cs typeface="Times New Roman" panose="02020603050405020304" pitchFamily="18" charset="0"/>
              </a:rPr>
              <a:t>биоразлагаемого</a:t>
            </a:r>
            <a:r>
              <a:rPr lang="ru-RU" sz="3600" dirty="0" smtClean="0">
                <a:latin typeface="Times New Roman" panose="02020603050405020304" pitchFamily="18" charset="0"/>
                <a:ea typeface="Calibri" panose="020F0502020204030204" pitchFamily="34" charset="0"/>
                <a:cs typeface="Times New Roman" panose="02020603050405020304" pitchFamily="18" charset="0"/>
              </a:rPr>
              <a:t> материала, разлагается в воздухе.</a:t>
            </a: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Вопрос 2:</a:t>
            </a:r>
            <a:endParaRPr lang="ru-RU" sz="3600" dirty="0" smtClean="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sz="3600" dirty="0" smtClean="0">
                <a:latin typeface="Times New Roman" panose="02020603050405020304" pitchFamily="18" charset="0"/>
                <a:ea typeface="Calibri" panose="020F0502020204030204" pitchFamily="34" charset="0"/>
                <a:cs typeface="Times New Roman" panose="02020603050405020304" pitchFamily="18" charset="0"/>
              </a:rPr>
              <a:t>В руководстве по запуску небесных фонариков приведены основные требования безопасности. В одном из них говорится, что категорически запрещено запускать небесные фонарики рядом с аэропортом. Как Вы думаете, почему нельзя это делать?</a:t>
            </a:r>
            <a:endParaRPr lang="ru-RU" sz="3600" dirty="0" smtClean="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15000"/>
              </a:lnSpc>
              <a:spcAft>
                <a:spcPts val="0"/>
              </a:spcAft>
            </a:pP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4437288"/>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a:bodyPr>
          <a:lstStyle/>
          <a:p>
            <a:pPr indent="0" algn="just">
              <a:lnSpc>
                <a:spcPct val="115000"/>
              </a:lnSpc>
              <a:spcAft>
                <a:spcPts val="0"/>
              </a:spcAft>
              <a:buNone/>
            </a:pPr>
            <a:r>
              <a:rPr lang="ru-RU" b="1" dirty="0">
                <a:latin typeface="Times New Roman" panose="02020603050405020304" pitchFamily="18" charset="0"/>
                <a:ea typeface="Calibri" panose="020F0502020204030204" pitchFamily="34" charset="0"/>
                <a:cs typeface="Times New Roman" panose="02020603050405020304" pitchFamily="18" charset="0"/>
              </a:rPr>
              <a:t>4. Задание.</a:t>
            </a:r>
            <a:endParaRPr lang="ru-RU" sz="2000" b="1"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b="1" dirty="0" smtClean="0">
                <a:latin typeface="Times New Roman" panose="02020603050405020304" pitchFamily="18" charset="0"/>
                <a:ea typeface="Calibri" panose="020F0502020204030204" pitchFamily="34" charset="0"/>
                <a:cs typeface="Times New Roman" panose="02020603050405020304" pitchFamily="18" charset="0"/>
              </a:rPr>
              <a:t>Почему </a:t>
            </a:r>
            <a:r>
              <a:rPr lang="ru-RU" b="1" dirty="0">
                <a:latin typeface="Times New Roman" panose="02020603050405020304" pitchFamily="18" charset="0"/>
                <a:ea typeface="Calibri" panose="020F0502020204030204" pitchFamily="34" charset="0"/>
                <a:cs typeface="Times New Roman" panose="02020603050405020304" pitchFamily="18" charset="0"/>
              </a:rPr>
              <a:t>многолетний лёд из морской воды со временем опресняется?</a:t>
            </a:r>
            <a:endParaRPr lang="ru-RU" sz="2000" b="1"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 </a:t>
            </a:r>
            <a:r>
              <a:rPr lang="ru-RU" dirty="0" smtClean="0">
                <a:latin typeface="Times New Roman" panose="02020603050405020304" pitchFamily="18" charset="0"/>
                <a:ea typeface="Calibri" panose="020F0502020204030204" pitchFamily="34" charset="0"/>
                <a:cs typeface="Times New Roman" panose="02020603050405020304" pitchFamily="18" charset="0"/>
              </a:rPr>
              <a:t>Выберите </a:t>
            </a:r>
            <a:r>
              <a:rPr lang="ru-RU" dirty="0">
                <a:latin typeface="Times New Roman" panose="02020603050405020304" pitchFamily="18" charset="0"/>
                <a:ea typeface="Calibri" panose="020F0502020204030204" pitchFamily="34" charset="0"/>
                <a:cs typeface="Times New Roman" panose="02020603050405020304" pitchFamily="18" charset="0"/>
              </a:rPr>
              <a:t>один ответ.</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A. Капли рассола, находящиеся между кристаллами пресного льда, постепенно стекают вниз.</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B. Лёд будет солёным только снаружи, если внешнюю соль смыть, то сам лёд не солёный.</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C. Происходит вымораживание (вытеснение) солей из кристаллов льда в капельки рассола.</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spcAft>
                <a:spcPts val="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D. Любой лёд и снег обычно пресные. Когда вода замерзает, вся соль из льда вытесняется в морскую воду.</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9235735"/>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4"/>
            <a:ext cx="11835441" cy="6334933"/>
          </a:xfrm>
        </p:spPr>
        <p:txBody>
          <a:bodyPr>
            <a:normAutofit lnSpcReduction="10000"/>
          </a:bodyPr>
          <a:lstStyle/>
          <a:p>
            <a:pPr indent="0" algn="just">
              <a:lnSpc>
                <a:spcPct val="115000"/>
              </a:lnSpc>
              <a:spcAft>
                <a:spcPts val="0"/>
              </a:spcAft>
              <a:buNone/>
            </a:pPr>
            <a:r>
              <a:rPr lang="ru-RU" sz="3600" b="1" dirty="0">
                <a:latin typeface="Times New Roman" panose="02020603050405020304" pitchFamily="18" charset="0"/>
                <a:ea typeface="Calibri" panose="020F0502020204030204" pitchFamily="34" charset="0"/>
                <a:cs typeface="Times New Roman" panose="02020603050405020304" pitchFamily="18" charset="0"/>
              </a:rPr>
              <a:t>5. В научно-исследовательский физический институт пришла девушка и обратилась к сотрудникам института с просьбой определить вещество, из которого сделан её браслет. Могут ли сотрудники института выполнить просьбу девушки, и каким образом?</a:t>
            </a:r>
            <a:endParaRPr lang="ru-RU" b="1" dirty="0">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15000"/>
              </a:lnSpc>
              <a:buNone/>
            </a:pPr>
            <a:endParaRPr lang="ru-RU" dirty="0" smtClean="0"/>
          </a:p>
          <a:p>
            <a:pPr indent="0" algn="just">
              <a:lnSpc>
                <a:spcPct val="115000"/>
              </a:lnSpc>
              <a:buNone/>
            </a:pPr>
            <a:endParaRPr lang="ru-RU" dirty="0"/>
          </a:p>
          <a:p>
            <a:pPr indent="0" algn="just">
              <a:lnSpc>
                <a:spcPct val="115000"/>
              </a:lnSpc>
              <a:buNone/>
            </a:pPr>
            <a:r>
              <a:rPr lang="ru-RU" dirty="0" smtClean="0"/>
              <a:t>Ответ </a:t>
            </a:r>
            <a:r>
              <a:rPr lang="ru-RU" dirty="0"/>
              <a:t>формулируется следующим образом: заказчику сообщается, что браслет сделан из золота и даются рекомендации провести дополнительные исследования в химической лаборатории.</a:t>
            </a:r>
          </a:p>
          <a:p>
            <a:pPr marL="571500" indent="-342900" algn="just">
              <a:lnSpc>
                <a:spcPct val="115000"/>
              </a:lnSpc>
              <a:spcAft>
                <a:spcPts val="0"/>
              </a:spcAft>
              <a:buFontTx/>
              <a:buChar char="-"/>
            </a:pP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4341360"/>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1050802"/>
          </a:xfrm>
        </p:spPr>
        <p:txBody>
          <a:bodyPr>
            <a:normAutofit/>
          </a:bodyPr>
          <a:lstStyle/>
          <a:p>
            <a:r>
              <a:rPr lang="ru-RU" sz="3600" dirty="0" smtClean="0">
                <a:latin typeface="Times New Roman" panose="02020603050405020304" pitchFamily="18" charset="0"/>
                <a:cs typeface="Times New Roman" panose="02020603050405020304" pitchFamily="18" charset="0"/>
              </a:rPr>
              <a:t> </a:t>
            </a:r>
            <a:endParaRPr lang="ru-RU" dirty="0"/>
          </a:p>
        </p:txBody>
      </p:sp>
      <p:sp>
        <p:nvSpPr>
          <p:cNvPr id="3" name="Объект 2"/>
          <p:cNvSpPr>
            <a:spLocks noGrp="1"/>
          </p:cNvSpPr>
          <p:nvPr>
            <p:ph idx="1"/>
          </p:nvPr>
        </p:nvSpPr>
        <p:spPr>
          <a:xfrm>
            <a:off x="501041" y="1653436"/>
            <a:ext cx="11561523" cy="5006156"/>
          </a:xfrm>
        </p:spPr>
        <p:txBody>
          <a:bodyPr>
            <a:normAutofit fontScale="92500" lnSpcReduction="20000"/>
          </a:bodyPr>
          <a:lstStyle/>
          <a:p>
            <a:pPr marL="0" indent="0">
              <a:buNone/>
            </a:pPr>
            <a:r>
              <a:rPr lang="ru-RU" dirty="0" smtClean="0">
                <a:solidFill>
                  <a:srgbClr val="FF0000"/>
                </a:solidFill>
                <a:latin typeface="Times New Roman" panose="02020603050405020304" pitchFamily="18" charset="0"/>
              </a:rPr>
              <a:t>       </a:t>
            </a:r>
            <a:r>
              <a:rPr lang="ru-RU" sz="3000" b="1" u="sng" dirty="0" smtClean="0">
                <a:latin typeface="Times New Roman" panose="02020603050405020304" pitchFamily="18" charset="0"/>
                <a:cs typeface="Times New Roman" panose="02020603050405020304" pitchFamily="18" charset="0"/>
              </a:rPr>
              <a:t>Учащиеся</a:t>
            </a:r>
            <a:r>
              <a:rPr lang="ru-RU" sz="3000" b="1" u="sng" dirty="0">
                <a:latin typeface="Times New Roman" panose="02020603050405020304" pitchFamily="18" charset="0"/>
                <a:cs typeface="Times New Roman" panose="02020603050405020304" pitchFamily="18" charset="0"/>
              </a:rPr>
              <a:t>, достигшие 6 </a:t>
            </a:r>
            <a:r>
              <a:rPr lang="ru-RU" sz="3000" b="1" u="sng" dirty="0" smtClean="0">
                <a:latin typeface="Times New Roman" panose="02020603050405020304" pitchFamily="18" charset="0"/>
                <a:cs typeface="Times New Roman" panose="02020603050405020304" pitchFamily="18" charset="0"/>
              </a:rPr>
              <a:t>уровня, обладают умениями: </a:t>
            </a:r>
            <a:endParaRPr lang="ru-RU" sz="3000" b="1" u="sng" dirty="0">
              <a:latin typeface="Times New Roman" panose="02020603050405020304" pitchFamily="18" charset="0"/>
              <a:cs typeface="Times New Roman" panose="02020603050405020304" pitchFamily="18" charset="0"/>
            </a:endParaRPr>
          </a:p>
          <a:p>
            <a:pPr marL="0" indent="0">
              <a:buNone/>
            </a:pPr>
            <a:r>
              <a:rPr lang="ru-RU" sz="3000" dirty="0">
                <a:solidFill>
                  <a:srgbClr val="000000"/>
                </a:solidFill>
                <a:latin typeface="Times New Roman" panose="02020603050405020304" pitchFamily="18" charset="0"/>
                <a:cs typeface="Times New Roman" panose="02020603050405020304" pitchFamily="18" charset="0"/>
              </a:rPr>
              <a:t>- определять, объяснять и применять естественно-научные знания и знания о науке в различных сложных жизненных ситуациях; </a:t>
            </a:r>
          </a:p>
          <a:p>
            <a:pPr>
              <a:buFontTx/>
              <a:buChar char="-"/>
            </a:pPr>
            <a:r>
              <a:rPr lang="ru-RU" sz="3000" dirty="0" smtClean="0">
                <a:solidFill>
                  <a:srgbClr val="000000"/>
                </a:solidFill>
                <a:latin typeface="Times New Roman" panose="02020603050405020304" pitchFamily="18" charset="0"/>
                <a:cs typeface="Times New Roman" panose="02020603050405020304" pitchFamily="18" charset="0"/>
              </a:rPr>
              <a:t>связывать </a:t>
            </a:r>
            <a:r>
              <a:rPr lang="ru-RU" sz="3000" dirty="0">
                <a:solidFill>
                  <a:srgbClr val="000000"/>
                </a:solidFill>
                <a:latin typeface="Times New Roman" panose="02020603050405020304" pitchFamily="18" charset="0"/>
                <a:cs typeface="Times New Roman" panose="02020603050405020304" pitchFamily="18" charset="0"/>
              </a:rPr>
              <a:t>информацию и объяснения из различных источников и использовать их для обоснования различных решений. </a:t>
            </a:r>
            <a:r>
              <a:rPr lang="ru-RU" sz="3000" dirty="0" smtClean="0">
                <a:solidFill>
                  <a:srgbClr val="000000"/>
                </a:solidFill>
                <a:latin typeface="Times New Roman" panose="02020603050405020304" pitchFamily="18" charset="0"/>
                <a:cs typeface="Times New Roman" panose="02020603050405020304" pitchFamily="18" charset="0"/>
              </a:rPr>
              <a:t>                                          </a:t>
            </a:r>
          </a:p>
          <a:p>
            <a:pPr marL="0" indent="0">
              <a:buNone/>
            </a:pPr>
            <a:r>
              <a:rPr lang="ru-RU" sz="3000" dirty="0" smtClean="0">
                <a:solidFill>
                  <a:srgbClr val="000000"/>
                </a:solidFill>
                <a:latin typeface="Times New Roman" panose="02020603050405020304" pitchFamily="18" charset="0"/>
                <a:cs typeface="Times New Roman" panose="02020603050405020304" pitchFamily="18" charset="0"/>
              </a:rPr>
              <a:t>Они </a:t>
            </a:r>
            <a:r>
              <a:rPr lang="ru-RU" sz="3000" dirty="0">
                <a:solidFill>
                  <a:srgbClr val="000000"/>
                </a:solidFill>
                <a:latin typeface="Times New Roman" panose="02020603050405020304" pitchFamily="18" charset="0"/>
                <a:cs typeface="Times New Roman" panose="02020603050405020304" pitchFamily="18" charset="0"/>
              </a:rPr>
              <a:t>явно и постоянно </a:t>
            </a:r>
            <a:r>
              <a:rPr lang="ru-RU" sz="3000" dirty="0" smtClean="0">
                <a:solidFill>
                  <a:srgbClr val="000000"/>
                </a:solidFill>
                <a:latin typeface="Times New Roman" panose="02020603050405020304" pitchFamily="18" charset="0"/>
                <a:cs typeface="Times New Roman" panose="02020603050405020304" pitchFamily="18" charset="0"/>
              </a:rPr>
              <a:t>демонстрируют:</a:t>
            </a:r>
          </a:p>
          <a:p>
            <a:pPr>
              <a:buFontTx/>
              <a:buChar char="-"/>
            </a:pPr>
            <a:r>
              <a:rPr lang="ru-RU" sz="3000" dirty="0" smtClean="0">
                <a:solidFill>
                  <a:srgbClr val="000000"/>
                </a:solidFill>
                <a:latin typeface="Times New Roman" panose="02020603050405020304" pitchFamily="18" charset="0"/>
                <a:cs typeface="Times New Roman" panose="02020603050405020304" pitchFamily="18" charset="0"/>
              </a:rPr>
              <a:t> </a:t>
            </a:r>
            <a:r>
              <a:rPr lang="ru-RU" sz="3000" dirty="0">
                <a:solidFill>
                  <a:srgbClr val="000000"/>
                </a:solidFill>
                <a:latin typeface="Times New Roman" panose="02020603050405020304" pitchFamily="18" charset="0"/>
                <a:cs typeface="Times New Roman" panose="02020603050405020304" pitchFamily="18" charset="0"/>
              </a:rPr>
              <a:t>высокий уровень </a:t>
            </a:r>
            <a:r>
              <a:rPr lang="ru-RU" sz="3000" dirty="0" err="1">
                <a:solidFill>
                  <a:srgbClr val="000000"/>
                </a:solidFill>
                <a:latin typeface="Times New Roman" panose="02020603050405020304" pitchFamily="18" charset="0"/>
                <a:cs typeface="Times New Roman" panose="02020603050405020304" pitchFamily="18" charset="0"/>
              </a:rPr>
              <a:t>сформированности</a:t>
            </a:r>
            <a:r>
              <a:rPr lang="ru-RU" sz="3000" dirty="0">
                <a:solidFill>
                  <a:srgbClr val="000000"/>
                </a:solidFill>
                <a:latin typeface="Times New Roman" panose="02020603050405020304" pitchFamily="18" charset="0"/>
                <a:cs typeface="Times New Roman" panose="02020603050405020304" pitchFamily="18" charset="0"/>
              </a:rPr>
              <a:t> интеллектуальных умений (например, доказывать и обосновывать), </a:t>
            </a:r>
            <a:endParaRPr lang="ru-RU" sz="3000" dirty="0" smtClean="0">
              <a:solidFill>
                <a:srgbClr val="000000"/>
              </a:solidFill>
              <a:latin typeface="Times New Roman" panose="02020603050405020304" pitchFamily="18" charset="0"/>
              <a:cs typeface="Times New Roman" panose="02020603050405020304" pitchFamily="18" charset="0"/>
            </a:endParaRPr>
          </a:p>
          <a:p>
            <a:pPr>
              <a:buFontTx/>
              <a:buChar char="-"/>
            </a:pPr>
            <a:r>
              <a:rPr lang="ru-RU" sz="3000" dirty="0" smtClean="0">
                <a:solidFill>
                  <a:srgbClr val="000000"/>
                </a:solidFill>
                <a:latin typeface="Times New Roman" panose="02020603050405020304" pitchFamily="18" charset="0"/>
                <a:cs typeface="Times New Roman" panose="02020603050405020304" pitchFamily="18" charset="0"/>
              </a:rPr>
              <a:t>готовность </a:t>
            </a:r>
            <a:r>
              <a:rPr lang="ru-RU" sz="3000" dirty="0">
                <a:solidFill>
                  <a:srgbClr val="000000"/>
                </a:solidFill>
                <a:latin typeface="Times New Roman" panose="02020603050405020304" pitchFamily="18" charset="0"/>
                <a:cs typeface="Times New Roman" panose="02020603050405020304" pitchFamily="18" charset="0"/>
              </a:rPr>
              <a:t>использовать свои знания для обоснования решений, принимаемых в незнакомых научных и технических ситуациях. </a:t>
            </a:r>
            <a:endParaRPr lang="ru-RU" sz="3000" dirty="0" smtClean="0">
              <a:solidFill>
                <a:srgbClr val="000000"/>
              </a:solidFill>
              <a:latin typeface="Times New Roman" panose="02020603050405020304" pitchFamily="18" charset="0"/>
              <a:cs typeface="Times New Roman" panose="02020603050405020304" pitchFamily="18" charset="0"/>
            </a:endParaRPr>
          </a:p>
          <a:p>
            <a:pPr>
              <a:buFontTx/>
              <a:buChar char="-"/>
            </a:pPr>
            <a:r>
              <a:rPr lang="ru-RU" sz="3000" dirty="0" smtClean="0">
                <a:solidFill>
                  <a:srgbClr val="000000"/>
                </a:solidFill>
                <a:latin typeface="Times New Roman" panose="02020603050405020304" pitchFamily="18" charset="0"/>
                <a:cs typeface="Times New Roman" panose="02020603050405020304" pitchFamily="18" charset="0"/>
              </a:rPr>
              <a:t>использование своих знаний </a:t>
            </a:r>
            <a:r>
              <a:rPr lang="ru-RU" sz="3000" dirty="0">
                <a:solidFill>
                  <a:srgbClr val="000000"/>
                </a:solidFill>
                <a:latin typeface="Times New Roman" panose="02020603050405020304" pitchFamily="18" charset="0"/>
                <a:cs typeface="Times New Roman" panose="02020603050405020304" pitchFamily="18" charset="0"/>
              </a:rPr>
              <a:t>для аргументации рекомендаций или решений, принятых в контексте личных, социально-экономических и глобальных ситуаций. </a:t>
            </a:r>
            <a:endParaRPr lang="ru-RU" sz="3000" dirty="0">
              <a:latin typeface="Times New Roman" panose="02020603050405020304" pitchFamily="18" charset="0"/>
              <a:cs typeface="Times New Roman" panose="02020603050405020304" pitchFamily="18" charset="0"/>
            </a:endParaRPr>
          </a:p>
          <a:p>
            <a:endParaRPr lang="ru-RU" dirty="0"/>
          </a:p>
        </p:txBody>
      </p:sp>
      <p:sp>
        <p:nvSpPr>
          <p:cNvPr id="4" name="Прямоугольник 3"/>
          <p:cNvSpPr/>
          <p:nvPr/>
        </p:nvSpPr>
        <p:spPr>
          <a:xfrm>
            <a:off x="363255" y="365126"/>
            <a:ext cx="10484285" cy="1077218"/>
          </a:xfrm>
          <a:prstGeom prst="rect">
            <a:avLst/>
          </a:prstGeom>
        </p:spPr>
        <p:txBody>
          <a:bodyPr wrap="square">
            <a:spAutoFit/>
          </a:bodyPr>
          <a:lstStyle/>
          <a:p>
            <a:r>
              <a:rPr lang="ru-RU" sz="3200" b="1" dirty="0" smtClean="0">
                <a:solidFill>
                  <a:srgbClr val="000000"/>
                </a:solidFill>
                <a:latin typeface="Times New Roman" panose="02020603050405020304" pitchFamily="18" charset="0"/>
              </a:rPr>
              <a:t>       Различают шесть уровней сформированной                     естественно-научной функциональной грамотности:</a:t>
            </a:r>
            <a:endParaRPr lang="ru-RU" sz="32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736261344"/>
      </p:ext>
    </p:extLst>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0"/>
            <a:ext cx="12381150" cy="4641012"/>
          </a:xfrm>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Autofit/>
          </a:bodyPr>
          <a:lstStyle/>
          <a:p>
            <a:r>
              <a:rPr lang="ru-RU" sz="2800" dirty="0" smtClean="0">
                <a:solidFill>
                  <a:srgbClr val="C00000"/>
                </a:solidFill>
                <a:latin typeface="Times New Roman" panose="02020603050405020304" pitchFamily="18" charset="0"/>
                <a:cs typeface="Times New Roman" panose="02020603050405020304" pitchFamily="18" charset="0"/>
              </a:rPr>
              <a:t/>
            </a:r>
            <a:br>
              <a:rPr lang="ru-RU" sz="2800" dirty="0" smtClean="0">
                <a:solidFill>
                  <a:srgbClr val="C00000"/>
                </a:solidFill>
                <a:latin typeface="Times New Roman" panose="02020603050405020304" pitchFamily="18" charset="0"/>
                <a:cs typeface="Times New Roman" panose="02020603050405020304" pitchFamily="18" charset="0"/>
              </a:rPr>
            </a:br>
            <a:r>
              <a:rPr lang="ru-RU" sz="2800" dirty="0">
                <a:solidFill>
                  <a:srgbClr val="C00000"/>
                </a:solidFill>
                <a:latin typeface="Times New Roman" panose="02020603050405020304" pitchFamily="18" charset="0"/>
                <a:cs typeface="Times New Roman" panose="02020603050405020304" pitchFamily="18" charset="0"/>
              </a:rPr>
              <a:t/>
            </a:r>
            <a:br>
              <a:rPr lang="ru-RU" sz="2800" dirty="0">
                <a:solidFill>
                  <a:srgbClr val="C00000"/>
                </a:solidFill>
                <a:latin typeface="Times New Roman" panose="02020603050405020304" pitchFamily="18" charset="0"/>
                <a:cs typeface="Times New Roman" panose="02020603050405020304" pitchFamily="18" charset="0"/>
              </a:rPr>
            </a:br>
            <a:r>
              <a:rPr lang="ru-RU" sz="2800" dirty="0" smtClean="0">
                <a:solidFill>
                  <a:srgbClr val="C00000"/>
                </a:solidFill>
                <a:latin typeface="Times New Roman" panose="02020603050405020304" pitchFamily="18" charset="0"/>
                <a:cs typeface="Times New Roman" panose="02020603050405020304" pitchFamily="18" charset="0"/>
              </a:rPr>
              <a:t/>
            </a:r>
            <a:br>
              <a:rPr lang="ru-RU" sz="2800" dirty="0" smtClean="0">
                <a:solidFill>
                  <a:srgbClr val="C00000"/>
                </a:solidFill>
                <a:latin typeface="Times New Roman" panose="02020603050405020304" pitchFamily="18" charset="0"/>
                <a:cs typeface="Times New Roman" panose="02020603050405020304" pitchFamily="18" charset="0"/>
              </a:rPr>
            </a:br>
            <a:r>
              <a:rPr lang="ru-RU" sz="2800" dirty="0" smtClean="0">
                <a:solidFill>
                  <a:srgbClr val="C00000"/>
                </a:solidFill>
                <a:latin typeface="Times New Roman" panose="02020603050405020304" pitchFamily="18" charset="0"/>
                <a:cs typeface="Times New Roman" panose="02020603050405020304" pitchFamily="18" charset="0"/>
              </a:rPr>
              <a:t>Пример </a:t>
            </a:r>
            <a:r>
              <a:rPr lang="ru-RU" sz="2800" b="1" dirty="0">
                <a:solidFill>
                  <a:srgbClr val="C00000"/>
                </a:solidFill>
                <a:latin typeface="Times New Roman" panose="02020603050405020304" pitchFamily="18" charset="0"/>
                <a:cs typeface="Times New Roman" panose="02020603050405020304" pitchFamily="18" charset="0"/>
              </a:rPr>
              <a:t>з</a:t>
            </a:r>
            <a:r>
              <a:rPr lang="ru-RU" sz="2800" b="1" dirty="0" smtClean="0">
                <a:solidFill>
                  <a:srgbClr val="C00000"/>
                </a:solidFill>
                <a:latin typeface="Times New Roman" panose="02020603050405020304" pitchFamily="18" charset="0"/>
                <a:cs typeface="Times New Roman" panose="02020603050405020304" pitchFamily="18" charset="0"/>
              </a:rPr>
              <a:t>адания</a:t>
            </a:r>
            <a:r>
              <a:rPr lang="ru-RU" sz="2800" b="1" dirty="0">
                <a:solidFill>
                  <a:srgbClr val="C00000"/>
                </a:solidFill>
                <a:latin typeface="Times New Roman" panose="02020603050405020304" pitchFamily="18" charset="0"/>
                <a:cs typeface="Times New Roman" panose="02020603050405020304" pitchFamily="18" charset="0"/>
              </a:rPr>
              <a:t>, </a:t>
            </a:r>
            <a:r>
              <a:rPr lang="ru-RU" sz="2800" b="1" dirty="0" smtClean="0">
                <a:solidFill>
                  <a:srgbClr val="C00000"/>
                </a:solidFill>
                <a:latin typeface="Times New Roman" panose="02020603050405020304" pitchFamily="18" charset="0"/>
                <a:cs typeface="Times New Roman" panose="02020603050405020304" pitchFamily="18" charset="0"/>
              </a:rPr>
              <a:t>направленного </a:t>
            </a:r>
            <a:r>
              <a:rPr lang="ru-RU" sz="2800" b="1" dirty="0">
                <a:solidFill>
                  <a:srgbClr val="C00000"/>
                </a:solidFill>
                <a:latin typeface="Times New Roman" panose="02020603050405020304" pitchFamily="18" charset="0"/>
                <a:cs typeface="Times New Roman" panose="02020603050405020304" pitchFamily="18" charset="0"/>
              </a:rPr>
              <a:t>на формирование 6 уровня </a:t>
            </a:r>
            <a:r>
              <a:rPr lang="ru-RU" sz="2800" b="1" dirty="0" smtClean="0">
                <a:solidFill>
                  <a:srgbClr val="C00000"/>
                </a:solidFill>
                <a:latin typeface="Times New Roman" panose="02020603050405020304" pitchFamily="18" charset="0"/>
                <a:cs typeface="Times New Roman" panose="02020603050405020304" pitchFamily="18" charset="0"/>
              </a:rPr>
              <a:t>естественно-           научной </a:t>
            </a:r>
            <a:r>
              <a:rPr lang="ru-RU" sz="2800" b="1" dirty="0">
                <a:solidFill>
                  <a:srgbClr val="C00000"/>
                </a:solidFill>
                <a:latin typeface="Times New Roman" panose="02020603050405020304" pitchFamily="18" charset="0"/>
                <a:cs typeface="Times New Roman" panose="02020603050405020304" pitchFamily="18" charset="0"/>
              </a:rPr>
              <a:t>грамотности. </a:t>
            </a:r>
            <a:r>
              <a:rPr lang="ru-RU" sz="2800" dirty="0" smtClean="0">
                <a:solidFill>
                  <a:srgbClr val="C00000"/>
                </a:solidFill>
                <a:latin typeface="Times New Roman" panose="02020603050405020304" pitchFamily="18" charset="0"/>
                <a:cs typeface="Times New Roman" panose="02020603050405020304" pitchFamily="18" charset="0"/>
              </a:rPr>
              <a:t>Тема </a:t>
            </a:r>
            <a:r>
              <a:rPr lang="ru-RU" sz="2800" dirty="0">
                <a:solidFill>
                  <a:srgbClr val="C00000"/>
                </a:solidFill>
                <a:latin typeface="Times New Roman" panose="02020603050405020304" pitchFamily="18" charset="0"/>
                <a:cs typeface="Times New Roman" panose="02020603050405020304" pitchFamily="18" charset="0"/>
              </a:rPr>
              <a:t>«Тепловые явления», 8 класс </a:t>
            </a:r>
            <a:r>
              <a:rPr lang="ru-RU" sz="2400" dirty="0">
                <a:solidFill>
                  <a:srgbClr val="C00000"/>
                </a:solidFill>
                <a:latin typeface="Times New Roman" panose="02020603050405020304" pitchFamily="18" charset="0"/>
                <a:cs typeface="Times New Roman" panose="02020603050405020304" pitchFamily="18" charset="0"/>
              </a:rPr>
              <a:t/>
            </a:r>
            <a:br>
              <a:rPr lang="ru-RU" sz="2400" dirty="0">
                <a:solidFill>
                  <a:srgbClr val="C00000"/>
                </a:solidFill>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Антон живет с родителями в деревянном доме. В прошедшую холодную зиму семье Антона пришлось сильно увеличить расходы на отопление, поэтому летом было решено заняться утеплением дома. В строительном магазине предлагались различные теплоизоляционные материалы: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для утепления стен с фасада и внутри дома;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для утепления чердачных помещений;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для утепления полов; </a:t>
            </a:r>
            <a:br>
              <a:rPr lang="ru-RU" sz="2400" dirty="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окна со стеклопакетами, обеспечивающими хорошую теплоизоляцию. </a:t>
            </a:r>
            <a:br>
              <a:rPr lang="ru-RU" sz="2400" dirty="0">
                <a:latin typeface="Times New Roman" panose="02020603050405020304" pitchFamily="18" charset="0"/>
                <a:cs typeface="Times New Roman" panose="02020603050405020304" pitchFamily="18" charset="0"/>
              </a:rPr>
            </a:br>
            <a:r>
              <a:rPr lang="ru-RU" sz="2400" dirty="0">
                <a:latin typeface="Times New Roman" panose="02020603050405020304" pitchFamily="18" charset="0"/>
                <a:cs typeface="Times New Roman" panose="02020603050405020304" pitchFamily="18" charset="0"/>
              </a:rPr>
              <a:t>Но финансовые возможности семьи позволяли выбрать лишь один из возможных способов утепления дома. На какие вопросы должен найти ответы Антон, чтобы наиболее эффективно решить проблему утепления дома? Сформулируйте один вопрос, связанный с проблемой теплоизоляции дома, для ответа на который можно провести исследование с использованием методов физики. </a:t>
            </a:r>
            <a:br>
              <a:rPr lang="ru-RU" sz="2400" dirty="0">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275573" y="5331125"/>
            <a:ext cx="11448789" cy="1357774"/>
          </a:xfrm>
        </p:spPr>
        <p:txBody>
          <a:bodyPr>
            <a:noAutofit/>
          </a:bodyPr>
          <a:lstStyle/>
          <a:p>
            <a:pPr marL="0" indent="0">
              <a:buNone/>
            </a:pPr>
            <a:r>
              <a:rPr lang="ru-RU" sz="2000" dirty="0" smtClean="0"/>
              <a:t>Критерии </a:t>
            </a:r>
            <a:r>
              <a:rPr lang="ru-RU" sz="2000" dirty="0"/>
              <a:t>оценивания: </a:t>
            </a:r>
            <a:r>
              <a:rPr lang="ru-RU" sz="2000" dirty="0" smtClean="0"/>
              <a:t> 0 </a:t>
            </a:r>
            <a:r>
              <a:rPr lang="ru-RU" sz="2000" dirty="0"/>
              <a:t>баллов – нет правильного объяснения явления. </a:t>
            </a:r>
          </a:p>
          <a:p>
            <a:pPr marL="0" indent="0">
              <a:buNone/>
            </a:pPr>
            <a:r>
              <a:rPr lang="ru-RU" sz="2000" dirty="0" smtClean="0"/>
              <a:t>        1 </a:t>
            </a:r>
            <a:r>
              <a:rPr lang="ru-RU" sz="2000" dirty="0"/>
              <a:t>балл – дано объяснение по утеплению дома с использованием законов физики. </a:t>
            </a:r>
          </a:p>
          <a:p>
            <a:pPr marL="0" indent="0">
              <a:buNone/>
            </a:pPr>
            <a:r>
              <a:rPr lang="ru-RU" sz="2000" dirty="0" smtClean="0"/>
              <a:t>        2 </a:t>
            </a:r>
            <a:r>
              <a:rPr lang="ru-RU" sz="2000" dirty="0"/>
              <a:t>балла - дано объяснение по утеплению дома, сформулирован вопрос по теплоизоляции дома. </a:t>
            </a:r>
          </a:p>
        </p:txBody>
      </p:sp>
    </p:spTree>
    <p:extLst>
      <p:ext uri="{BB962C8B-B14F-4D97-AF65-F5344CB8AC3E}">
        <p14:creationId xmlns:p14="http://schemas.microsoft.com/office/powerpoint/2010/main" val="4176460636"/>
      </p:ext>
    </p:extLst>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24373"/>
          </a:xfrm>
        </p:spPr>
        <p:txBody>
          <a:bodyPr>
            <a:normAutofit fontScale="90000"/>
          </a:bodyPr>
          <a:lstStyle/>
          <a:p>
            <a:pPr algn="ctr"/>
            <a:r>
              <a:rPr lang="ru-RU" dirty="0" smtClean="0"/>
              <a:t/>
            </a:r>
            <a:br>
              <a:rPr lang="ru-RU" dirty="0" smtClean="0"/>
            </a:br>
            <a:r>
              <a:rPr lang="ru-RU" altLang="ru-RU" sz="4900" b="1" cap="small" dirty="0">
                <a:solidFill>
                  <a:srgbClr val="002060"/>
                </a:solidFill>
                <a:latin typeface="Century Schoolbook"/>
              </a:rPr>
              <a:t>Актуальность </a:t>
            </a:r>
            <a:r>
              <a:rPr lang="ru-RU" sz="4900" b="1" dirty="0"/>
              <a:t/>
            </a:r>
            <a:br>
              <a:rPr lang="ru-RU" sz="4900" b="1" dirty="0"/>
            </a:br>
            <a:endParaRPr lang="ru-RU" sz="4900" b="1" dirty="0"/>
          </a:p>
        </p:txBody>
      </p:sp>
      <p:sp>
        <p:nvSpPr>
          <p:cNvPr id="3" name="Объект 2"/>
          <p:cNvSpPr>
            <a:spLocks noGrp="1"/>
          </p:cNvSpPr>
          <p:nvPr>
            <p:ph idx="1"/>
          </p:nvPr>
        </p:nvSpPr>
        <p:spPr>
          <a:xfrm>
            <a:off x="838200" y="1303506"/>
            <a:ext cx="10515600" cy="4873457"/>
          </a:xfrm>
        </p:spPr>
        <p:txBody>
          <a:bodyPr>
            <a:noAutofit/>
          </a:bodyPr>
          <a:lstStyle/>
          <a:p>
            <a:pPr marL="0" indent="0" algn="just">
              <a:buNone/>
            </a:pPr>
            <a:r>
              <a:rPr lang="ru-RU" sz="3600" dirty="0">
                <a:latin typeface="Times New Roman" panose="02020603050405020304" pitchFamily="18" charset="0"/>
                <a:ea typeface="Calibri" panose="020F0502020204030204" pitchFamily="34" charset="0"/>
              </a:rPr>
              <a:t>Согласно указу </a:t>
            </a:r>
            <a:r>
              <a:rPr lang="ru-RU" sz="3600" dirty="0" smtClean="0">
                <a:latin typeface="Times New Roman" panose="02020603050405020304" pitchFamily="18" charset="0"/>
                <a:ea typeface="Calibri" panose="020F0502020204030204" pitchFamily="34" charset="0"/>
              </a:rPr>
              <a:t>президента РФ Путина В.В. </a:t>
            </a:r>
            <a:r>
              <a:rPr lang="ru-RU" sz="3600" dirty="0">
                <a:latin typeface="Times New Roman" panose="02020603050405020304" pitchFamily="18" charset="0"/>
                <a:ea typeface="Calibri" panose="020F0502020204030204" pitchFamily="34" charset="0"/>
              </a:rPr>
              <a:t>«О национальных целях и стратегических задачах развития Российской Федерации на период до 2024 года» Россия должна войти в десять лучших стран мира по качеству общего образования. </a:t>
            </a:r>
            <a:endParaRPr lang="ru-RU" sz="3600" dirty="0" smtClean="0">
              <a:latin typeface="Times New Roman" panose="02020603050405020304" pitchFamily="18" charset="0"/>
              <a:ea typeface="Calibri" panose="020F0502020204030204" pitchFamily="34" charset="0"/>
            </a:endParaRPr>
          </a:p>
          <a:p>
            <a:pPr marL="0" indent="0" algn="just">
              <a:buNone/>
            </a:pPr>
            <a:r>
              <a:rPr lang="ru-RU" sz="3600" dirty="0" smtClean="0">
                <a:latin typeface="Times New Roman" panose="02020603050405020304" pitchFamily="18" charset="0"/>
                <a:ea typeface="Calibri" panose="020F0502020204030204" pitchFamily="34" charset="0"/>
              </a:rPr>
              <a:t>Необходимо </a:t>
            </a:r>
            <a:r>
              <a:rPr lang="ru-RU" sz="3600" dirty="0">
                <a:latin typeface="Times New Roman" panose="02020603050405020304" pitchFamily="18" charset="0"/>
                <a:ea typeface="Calibri" panose="020F0502020204030204" pitchFamily="34" charset="0"/>
              </a:rPr>
              <a:t>формирование у школьников математической, читательской, естественно-научной и финансовой грамотности, креативного и критического мышления, а также компетенций в области знаний о глобальных проблемах человечества. </a:t>
            </a: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6209161"/>
      </p:ext>
    </p:extLst>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2838" y="175365"/>
            <a:ext cx="11849622" cy="801666"/>
          </a:xfrm>
          <a:gradFill>
            <a:gsLst>
              <a:gs pos="0">
                <a:schemeClr val="accent1">
                  <a:tint val="66000"/>
                  <a:satMod val="160000"/>
                </a:schemeClr>
              </a:gs>
              <a:gs pos="50000">
                <a:schemeClr val="accent2">
                  <a:lumMod val="40000"/>
                  <a:lumOff val="60000"/>
                </a:schemeClr>
              </a:gs>
              <a:gs pos="100000">
                <a:schemeClr val="accent1">
                  <a:tint val="23500"/>
                  <a:satMod val="160000"/>
                </a:schemeClr>
              </a:gs>
            </a:gsLst>
            <a:lin ang="13500000" scaled="1"/>
          </a:gradFill>
        </p:spPr>
        <p:txBody>
          <a:bodyPr/>
          <a:lstStyle/>
          <a:p>
            <a:r>
              <a:rPr lang="ru-RU" dirty="0" smtClean="0"/>
              <a:t>         </a:t>
            </a:r>
            <a:r>
              <a:rPr lang="ru-RU" sz="3200" b="1" dirty="0" smtClean="0">
                <a:latin typeface="Times New Roman" panose="02020603050405020304" pitchFamily="18" charset="0"/>
                <a:cs typeface="Times New Roman" panose="02020603050405020304" pitchFamily="18" charset="0"/>
              </a:rPr>
              <a:t>Учащиеся</a:t>
            </a:r>
            <a:r>
              <a:rPr lang="ru-RU" sz="3200" b="1" dirty="0">
                <a:latin typeface="Times New Roman" panose="02020603050405020304" pitchFamily="18" charset="0"/>
                <a:cs typeface="Times New Roman" panose="02020603050405020304" pitchFamily="18" charset="0"/>
              </a:rPr>
              <a:t>, достигшие 5 уровня, </a:t>
            </a:r>
            <a:r>
              <a:rPr lang="ru-RU" sz="3200" b="1" dirty="0" smtClean="0">
                <a:latin typeface="Times New Roman" panose="02020603050405020304" pitchFamily="18" charset="0"/>
                <a:cs typeface="Times New Roman" panose="02020603050405020304" pitchFamily="18" charset="0"/>
              </a:rPr>
              <a:t>могут:</a:t>
            </a:r>
            <a:endParaRPr lang="ru-RU" sz="32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62838" y="977031"/>
            <a:ext cx="11849622" cy="5699814"/>
          </a:xfrm>
          <a:gradFill flip="none" rotWithShape="1">
            <a:gsLst>
              <a:gs pos="0">
                <a:schemeClr val="accent2">
                  <a:lumMod val="20000"/>
                  <a:lumOff val="80000"/>
                </a:schemeClr>
              </a:gs>
              <a:gs pos="50000">
                <a:schemeClr val="accent1">
                  <a:tint val="44500"/>
                  <a:satMod val="160000"/>
                </a:schemeClr>
              </a:gs>
              <a:gs pos="100000">
                <a:schemeClr val="accent1">
                  <a:tint val="23500"/>
                  <a:satMod val="160000"/>
                </a:schemeClr>
              </a:gs>
            </a:gsLst>
            <a:lin ang="13500000" scaled="1"/>
            <a:tileRect/>
          </a:gradFill>
        </p:spPr>
        <p:txBody>
          <a:bodyPr>
            <a:normAutofit/>
          </a:bodyPr>
          <a:lstStyle/>
          <a:p>
            <a:pPr marL="0" indent="0">
              <a:buNone/>
            </a:pPr>
            <a:endParaRPr lang="ru-RU" dirty="0"/>
          </a:p>
          <a:p>
            <a:pPr marL="0" indent="0">
              <a:buNone/>
            </a:pPr>
            <a:r>
              <a:rPr lang="ru-RU" sz="3100" dirty="0"/>
              <a:t>- </a:t>
            </a:r>
            <a:r>
              <a:rPr lang="ru-RU" sz="3100" dirty="0">
                <a:latin typeface="Times New Roman" panose="02020603050405020304" pitchFamily="18" charset="0"/>
                <a:cs typeface="Times New Roman" panose="02020603050405020304" pitchFamily="18" charset="0"/>
              </a:rPr>
              <a:t>выявлять естественно-научные аспекты во многих сложных жизненных ситуациях, применять естественнонаучные знания и </a:t>
            </a:r>
            <a:r>
              <a:rPr lang="ru-RU" sz="3100" dirty="0" smtClean="0">
                <a:latin typeface="Times New Roman" panose="02020603050405020304" pitchFamily="18" charset="0"/>
                <a:cs typeface="Times New Roman" panose="02020603050405020304" pitchFamily="18" charset="0"/>
              </a:rPr>
              <a:t>   знания </a:t>
            </a:r>
            <a:r>
              <a:rPr lang="ru-RU" sz="3100" dirty="0">
                <a:latin typeface="Times New Roman" panose="02020603050405020304" pitchFamily="18" charset="0"/>
                <a:cs typeface="Times New Roman" panose="02020603050405020304" pitchFamily="18" charset="0"/>
              </a:rPr>
              <a:t>о науке в этих ситуациях; </a:t>
            </a:r>
          </a:p>
          <a:p>
            <a:pPr marL="0" indent="0">
              <a:buNone/>
            </a:pPr>
            <a:r>
              <a:rPr lang="ru-RU" sz="3100" dirty="0">
                <a:latin typeface="Times New Roman" panose="02020603050405020304" pitchFamily="18" charset="0"/>
                <a:cs typeface="Times New Roman" panose="02020603050405020304" pitchFamily="18" charset="0"/>
              </a:rPr>
              <a:t>- сравнивать, отбирать и оценивать соответствующие научные обоснования и доказательства для принятия решений в жизненных ситуациях; </a:t>
            </a:r>
          </a:p>
          <a:p>
            <a:pPr marL="0" indent="0">
              <a:buNone/>
            </a:pPr>
            <a:r>
              <a:rPr lang="ru-RU" sz="3100" dirty="0">
                <a:latin typeface="Times New Roman" panose="02020603050405020304" pitchFamily="18" charset="0"/>
                <a:cs typeface="Times New Roman" panose="02020603050405020304" pitchFamily="18" charset="0"/>
              </a:rPr>
              <a:t>- устанавливать связи между отдельными знаниями и критически анализировать ситуации; </a:t>
            </a:r>
          </a:p>
          <a:p>
            <a:pPr marL="0" indent="0">
              <a:buNone/>
            </a:pPr>
            <a:r>
              <a:rPr lang="ru-RU" sz="3100" dirty="0">
                <a:latin typeface="Times New Roman" panose="02020603050405020304" pitchFamily="18" charset="0"/>
                <a:cs typeface="Times New Roman" panose="02020603050405020304" pitchFamily="18" charset="0"/>
              </a:rPr>
              <a:t>- выстраивать обоснованные объяснения и давать аргументацию на основе критического анализа. </a:t>
            </a:r>
            <a:r>
              <a:rPr lang="ru-RU" sz="3100" dirty="0" smtClean="0">
                <a:latin typeface="Times New Roman" panose="02020603050405020304" pitchFamily="18" charset="0"/>
                <a:cs typeface="Times New Roman" panose="02020603050405020304" pitchFamily="18" charset="0"/>
              </a:rPr>
              <a:t>                                                                                          У </a:t>
            </a:r>
            <a:r>
              <a:rPr lang="ru-RU" sz="3100" dirty="0">
                <a:latin typeface="Times New Roman" panose="02020603050405020304" pitchFamily="18" charset="0"/>
                <a:cs typeface="Times New Roman" panose="02020603050405020304" pitchFamily="18" charset="0"/>
              </a:rPr>
              <a:t>них хорошо сформированы исследовательские умения. </a:t>
            </a:r>
          </a:p>
          <a:p>
            <a:endParaRPr lang="ru-RU" sz="3100" dirty="0"/>
          </a:p>
        </p:txBody>
      </p:sp>
    </p:spTree>
    <p:extLst>
      <p:ext uri="{BB962C8B-B14F-4D97-AF65-F5344CB8AC3E}">
        <p14:creationId xmlns:p14="http://schemas.microsoft.com/office/powerpoint/2010/main" val="3787865756"/>
      </p:ext>
    </p:extLst>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18050">
              <a:srgbClr val="A8CBF7"/>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69343" y="365126"/>
            <a:ext cx="11179833" cy="652792"/>
          </a:xfrm>
          <a:gradFill>
            <a:gsLst>
              <a:gs pos="0">
                <a:schemeClr val="accent2">
                  <a:lumMod val="40000"/>
                  <a:lumOff val="60000"/>
                </a:schemeClr>
              </a:gs>
              <a:gs pos="50000">
                <a:schemeClr val="accent1">
                  <a:tint val="44500"/>
                  <a:satMod val="160000"/>
                </a:schemeClr>
              </a:gs>
              <a:gs pos="100000">
                <a:schemeClr val="accent1">
                  <a:tint val="23500"/>
                  <a:satMod val="160000"/>
                </a:schemeClr>
              </a:gs>
            </a:gsLst>
            <a:lin ang="13500000" scaled="1"/>
          </a:gradFill>
        </p:spPr>
        <p:txBody>
          <a:bodyPr>
            <a:normAutofit fontScale="90000"/>
          </a:bodyPr>
          <a:lstStyle/>
          <a:p>
            <a:r>
              <a:rPr lang="ru-RU" dirty="0" smtClean="0"/>
              <a:t/>
            </a:r>
            <a:br>
              <a:rPr lang="ru-RU" dirty="0" smtClean="0"/>
            </a:br>
            <a:r>
              <a:rPr lang="ru-RU" sz="3600" dirty="0" smtClean="0">
                <a:latin typeface="Times New Roman" panose="02020603050405020304" pitchFamily="18" charset="0"/>
                <a:cs typeface="Times New Roman" panose="02020603050405020304" pitchFamily="18" charset="0"/>
              </a:rPr>
              <a:t>Примеры</a:t>
            </a:r>
            <a:r>
              <a:rPr lang="ru-RU" dirty="0" smtClean="0"/>
              <a:t>: </a:t>
            </a:r>
            <a:r>
              <a:rPr lang="ru-RU" sz="3600" dirty="0" smtClean="0">
                <a:solidFill>
                  <a:srgbClr val="C00000"/>
                </a:solidFill>
                <a:latin typeface="Times New Roman" panose="02020603050405020304" pitchFamily="18" charset="0"/>
                <a:cs typeface="Times New Roman" panose="02020603050405020304" pitchFamily="18" charset="0"/>
              </a:rPr>
              <a:t>Тема </a:t>
            </a:r>
            <a:r>
              <a:rPr lang="ru-RU" sz="3600" dirty="0">
                <a:solidFill>
                  <a:srgbClr val="C00000"/>
                </a:solidFill>
                <a:latin typeface="Times New Roman" panose="02020603050405020304" pitchFamily="18" charset="0"/>
                <a:cs typeface="Times New Roman" panose="02020603050405020304" pitchFamily="18" charset="0"/>
              </a:rPr>
              <a:t>«Плотность», 7 класс </a:t>
            </a:r>
            <a:r>
              <a:rPr lang="ru-RU" sz="3600" dirty="0">
                <a:latin typeface="Times New Roman" panose="02020603050405020304" pitchFamily="18" charset="0"/>
                <a:cs typeface="Times New Roman" panose="02020603050405020304" pitchFamily="18" charset="0"/>
              </a:rPr>
              <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38023" y="1155940"/>
            <a:ext cx="12053977" cy="5520905"/>
          </a:xfrm>
          <a:gradFill>
            <a:gsLst>
              <a:gs pos="18050">
                <a:schemeClr val="accent2">
                  <a:lumMod val="20000"/>
                  <a:lumOff val="8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p:spPr>
        <p:txBody>
          <a:bodyPr>
            <a:normAutofit fontScale="85000" lnSpcReduction="20000"/>
          </a:bodyPr>
          <a:lstStyle/>
          <a:p>
            <a:pPr marL="0" indent="0">
              <a:buNone/>
            </a:pPr>
            <a:r>
              <a:rPr lang="ru-RU" dirty="0" smtClean="0">
                <a:latin typeface="Times New Roman" panose="02020603050405020304" pitchFamily="18" charset="0"/>
                <a:cs typeface="Times New Roman" panose="02020603050405020304" pitchFamily="18" charset="0"/>
              </a:rPr>
              <a:t>Чугунный шар при объёме 125 см3 имеет массу 800 г. Сплошной или полый это шар? </a:t>
            </a:r>
          </a:p>
          <a:p>
            <a:pPr marL="0" indent="0">
              <a:buNone/>
            </a:pPr>
            <a:r>
              <a:rPr lang="ru-RU" i="1" dirty="0" smtClean="0">
                <a:latin typeface="Times New Roman" panose="02020603050405020304" pitchFamily="18" charset="0"/>
                <a:cs typeface="Times New Roman" panose="02020603050405020304" pitchFamily="18" charset="0"/>
              </a:rPr>
              <a:t>Критерий оценивания</a:t>
            </a:r>
            <a:r>
              <a:rPr lang="ru-RU" dirty="0" smtClean="0">
                <a:latin typeface="Times New Roman" panose="02020603050405020304" pitchFamily="18" charset="0"/>
                <a:cs typeface="Times New Roman" panose="02020603050405020304" pitchFamily="18" charset="0"/>
              </a:rPr>
              <a:t>: 0 баллов – нет правильного ответа. </a:t>
            </a:r>
          </a:p>
          <a:p>
            <a:pPr marL="0" indent="0">
              <a:buNone/>
            </a:pPr>
            <a:r>
              <a:rPr lang="ru-RU" dirty="0" smtClean="0">
                <a:latin typeface="Times New Roman" panose="02020603050405020304" pitchFamily="18" charset="0"/>
                <a:cs typeface="Times New Roman" panose="02020603050405020304" pitchFamily="18" charset="0"/>
              </a:rPr>
              <a:t>         1 балл – записано условие, указаны все формулы, вычислительная ошибка. </a:t>
            </a:r>
          </a:p>
          <a:p>
            <a:pPr marL="0" indent="0">
              <a:buNone/>
            </a:pPr>
            <a:r>
              <a:rPr lang="ru-RU" dirty="0" smtClean="0">
                <a:latin typeface="Times New Roman" panose="02020603050405020304" pitchFamily="18" charset="0"/>
                <a:cs typeface="Times New Roman" panose="02020603050405020304" pitchFamily="18" charset="0"/>
              </a:rPr>
              <a:t>         2 балла – записано условие, указаны все формулы, верно выполнено решение, дан ответ на вопрос задачи.</a:t>
            </a:r>
          </a:p>
          <a:p>
            <a:pPr marL="0" indent="0">
              <a:buNone/>
            </a:pPr>
            <a:r>
              <a:rPr lang="ru-RU" sz="3500" dirty="0" smtClean="0">
                <a:solidFill>
                  <a:srgbClr val="C00000"/>
                </a:solidFill>
                <a:latin typeface="Times New Roman" panose="02020603050405020304" pitchFamily="18" charset="0"/>
                <a:cs typeface="Times New Roman" panose="02020603050405020304" pitchFamily="18" charset="0"/>
              </a:rPr>
              <a:t>                       Тема «Звук», 9 класс </a:t>
            </a:r>
          </a:p>
          <a:p>
            <a:pPr marL="0" indent="0">
              <a:buNone/>
            </a:pPr>
            <a:r>
              <a:rPr lang="ru-RU" dirty="0" smtClean="0">
                <a:latin typeface="Times New Roman" panose="02020603050405020304" pitchFamily="18" charset="0"/>
                <a:cs typeface="Times New Roman" panose="02020603050405020304" pitchFamily="18" charset="0"/>
              </a:rPr>
              <a:t>В </a:t>
            </a:r>
            <a:r>
              <a:rPr lang="ru-RU" dirty="0">
                <a:latin typeface="Times New Roman" panose="02020603050405020304" pitchFamily="18" charset="0"/>
                <a:cs typeface="Times New Roman" panose="02020603050405020304" pitchFamily="18" charset="0"/>
              </a:rPr>
              <a:t>рассказе К.Г</a:t>
            </a:r>
            <a:r>
              <a:rPr lang="ru-RU" dirty="0" smtClean="0">
                <a:latin typeface="Times New Roman" panose="02020603050405020304" pitchFamily="18" charset="0"/>
                <a:cs typeface="Times New Roman" panose="02020603050405020304" pitchFamily="18" charset="0"/>
              </a:rPr>
              <a:t>. Паустовского </a:t>
            </a:r>
            <a:r>
              <a:rPr lang="ru-RU" dirty="0">
                <a:latin typeface="Times New Roman" panose="02020603050405020304" pitchFamily="18" charset="0"/>
                <a:cs typeface="Times New Roman" panose="02020603050405020304" pitchFamily="18" charset="0"/>
              </a:rPr>
              <a:t>«Корзина с еловыми шишками» есть такие строки: </a:t>
            </a:r>
            <a:r>
              <a:rPr lang="ru-RU" dirty="0" smtClean="0">
                <a:latin typeface="Times New Roman" panose="02020603050405020304" pitchFamily="18" charset="0"/>
                <a:cs typeface="Times New Roman" panose="02020603050405020304" pitchFamily="18" charset="0"/>
              </a:rPr>
              <a:t>«…</a:t>
            </a:r>
            <a:r>
              <a:rPr lang="ru-RU" dirty="0">
                <a:latin typeface="Times New Roman" panose="02020603050405020304" pitchFamily="18" charset="0"/>
                <a:cs typeface="Times New Roman" panose="02020603050405020304" pitchFamily="18" charset="0"/>
              </a:rPr>
              <a:t>Ковры, портьеры и мягкую мебель Григ давно убрал из дома. Остался только старый диван. На </a:t>
            </a:r>
            <a:r>
              <a:rPr lang="ru-RU" dirty="0" smtClean="0">
                <a:latin typeface="Times New Roman" panose="02020603050405020304" pitchFamily="18" charset="0"/>
                <a:cs typeface="Times New Roman" panose="02020603050405020304" pitchFamily="18" charset="0"/>
              </a:rPr>
              <a:t>нём </a:t>
            </a:r>
            <a:r>
              <a:rPr lang="ru-RU" dirty="0">
                <a:latin typeface="Times New Roman" panose="02020603050405020304" pitchFamily="18" charset="0"/>
                <a:cs typeface="Times New Roman" panose="02020603050405020304" pitchFamily="18" charset="0"/>
              </a:rPr>
              <a:t>могло разместиться до десятка гостей, и Григ не решался его выбросить…» </a:t>
            </a:r>
            <a:r>
              <a:rPr lang="ru-RU" dirty="0" smtClean="0">
                <a:latin typeface="Times New Roman" panose="02020603050405020304" pitchFamily="18" charset="0"/>
                <a:cs typeface="Times New Roman" panose="02020603050405020304" pitchFamily="18" charset="0"/>
              </a:rPr>
              <a:t>С </a:t>
            </a:r>
            <a:r>
              <a:rPr lang="ru-RU" dirty="0">
                <a:latin typeface="Times New Roman" panose="02020603050405020304" pitchFamily="18" charset="0"/>
                <a:cs typeface="Times New Roman" panose="02020603050405020304" pitchFamily="18" charset="0"/>
              </a:rPr>
              <a:t>какой целью композитор Э</a:t>
            </a:r>
            <a:r>
              <a:rPr lang="ru-RU" dirty="0" smtClean="0">
                <a:latin typeface="Times New Roman" panose="02020603050405020304" pitchFamily="18" charset="0"/>
                <a:cs typeface="Times New Roman" panose="02020603050405020304" pitchFamily="18" charset="0"/>
              </a:rPr>
              <a:t>. Григ </a:t>
            </a:r>
            <a:r>
              <a:rPr lang="ru-RU" dirty="0">
                <a:latin typeface="Times New Roman" panose="02020603050405020304" pitchFamily="18" charset="0"/>
                <a:cs typeface="Times New Roman" panose="02020603050405020304" pitchFamily="18" charset="0"/>
              </a:rPr>
              <a:t>убрал ковры и мягкую мебель из дома? Ответ объясните. </a:t>
            </a:r>
          </a:p>
          <a:p>
            <a:pPr marL="0" indent="0">
              <a:buNone/>
            </a:pPr>
            <a:r>
              <a:rPr lang="ru-RU" dirty="0" smtClean="0"/>
              <a:t>  Критерий </a:t>
            </a:r>
            <a:r>
              <a:rPr lang="ru-RU" dirty="0"/>
              <a:t>оценивания: </a:t>
            </a:r>
          </a:p>
          <a:p>
            <a:pPr marL="0" indent="0">
              <a:buNone/>
            </a:pPr>
            <a:r>
              <a:rPr lang="ru-RU" dirty="0" smtClean="0"/>
              <a:t>           0 </a:t>
            </a:r>
            <a:r>
              <a:rPr lang="ru-RU" dirty="0"/>
              <a:t>баллов – нет правильного ответа. </a:t>
            </a:r>
          </a:p>
          <a:p>
            <a:pPr marL="0" indent="0">
              <a:buNone/>
            </a:pPr>
            <a:r>
              <a:rPr lang="ru-RU" dirty="0" smtClean="0"/>
              <a:t>           1 </a:t>
            </a:r>
            <a:r>
              <a:rPr lang="ru-RU" dirty="0"/>
              <a:t>балл – указано физическое явление. </a:t>
            </a:r>
          </a:p>
          <a:p>
            <a:pPr marL="0" indent="0">
              <a:buNone/>
            </a:pPr>
            <a:r>
              <a:rPr lang="ru-RU" dirty="0" smtClean="0"/>
              <a:t>           2 </a:t>
            </a:r>
            <a:r>
              <a:rPr lang="ru-RU" dirty="0"/>
              <a:t>балла – указано физическое явление и дано объяснение с учетом этого явления. </a:t>
            </a:r>
          </a:p>
        </p:txBody>
      </p:sp>
    </p:spTree>
    <p:extLst>
      <p:ext uri="{BB962C8B-B14F-4D97-AF65-F5344CB8AC3E}">
        <p14:creationId xmlns:p14="http://schemas.microsoft.com/office/powerpoint/2010/main" val="2499078919"/>
      </p:ext>
    </p:extLst>
  </p:cSld>
  <p:clrMapOvr>
    <a:masterClrMapping/>
  </p:clrMapOvr>
  <p:transition>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9561" y="365125"/>
            <a:ext cx="11369615" cy="887478"/>
          </a:xfrm>
          <a:gradFill>
            <a:gsLst>
              <a:gs pos="21000">
                <a:schemeClr val="accent2">
                  <a:lumMod val="40000"/>
                  <a:lumOff val="60000"/>
                </a:schemeClr>
              </a:gs>
              <a:gs pos="0">
                <a:schemeClr val="accent1">
                  <a:tint val="66000"/>
                  <a:satMod val="160000"/>
                </a:schemeClr>
              </a:gs>
              <a:gs pos="62000">
                <a:schemeClr val="accent1">
                  <a:tint val="44500"/>
                  <a:satMod val="160000"/>
                </a:schemeClr>
              </a:gs>
              <a:gs pos="100000">
                <a:schemeClr val="accent1">
                  <a:tint val="23500"/>
                  <a:satMod val="160000"/>
                </a:schemeClr>
              </a:gs>
            </a:gsLst>
            <a:lin ang="13500000" scaled="1"/>
          </a:gradFill>
        </p:spPr>
        <p:txBody>
          <a:bodyPr/>
          <a:lstStyle/>
          <a:p>
            <a:r>
              <a:rPr lang="ru-RU" dirty="0" smtClean="0"/>
              <a:t>        </a:t>
            </a:r>
            <a:r>
              <a:rPr lang="ru-RU" sz="3600" dirty="0" smtClean="0">
                <a:latin typeface="Times New Roman" panose="02020603050405020304" pitchFamily="18" charset="0"/>
                <a:cs typeface="Times New Roman" panose="02020603050405020304" pitchFamily="18" charset="0"/>
              </a:rPr>
              <a:t>Учащиеся</a:t>
            </a:r>
            <a:r>
              <a:rPr lang="ru-RU" sz="3600" dirty="0">
                <a:latin typeface="Times New Roman" panose="02020603050405020304" pitchFamily="18" charset="0"/>
                <a:cs typeface="Times New Roman" panose="02020603050405020304" pitchFamily="18" charset="0"/>
              </a:rPr>
              <a:t>, достигшие </a:t>
            </a:r>
            <a:r>
              <a:rPr lang="ru-RU" sz="3600" dirty="0" smtClean="0">
                <a:latin typeface="Times New Roman" panose="02020603050405020304" pitchFamily="18" charset="0"/>
                <a:cs typeface="Times New Roman" panose="02020603050405020304" pitchFamily="18" charset="0"/>
              </a:rPr>
              <a:t>4 </a:t>
            </a:r>
            <a:r>
              <a:rPr lang="ru-RU" sz="3600" dirty="0">
                <a:latin typeface="Times New Roman" panose="02020603050405020304" pitchFamily="18" charset="0"/>
                <a:cs typeface="Times New Roman" panose="02020603050405020304" pitchFamily="18" charset="0"/>
              </a:rPr>
              <a:t>уровня, могут</a:t>
            </a:r>
            <a:r>
              <a:rPr lang="ru-RU" dirty="0">
                <a:latin typeface="Times New Roman" panose="02020603050405020304" pitchFamily="18" charset="0"/>
                <a:cs typeface="Times New Roman" panose="02020603050405020304" pitchFamily="18" charset="0"/>
              </a:rPr>
              <a:t>:</a:t>
            </a:r>
          </a:p>
        </p:txBody>
      </p:sp>
      <p:sp>
        <p:nvSpPr>
          <p:cNvPr id="3" name="Объект 2"/>
          <p:cNvSpPr>
            <a:spLocks noGrp="1"/>
          </p:cNvSpPr>
          <p:nvPr>
            <p:ph idx="1"/>
          </p:nvPr>
        </p:nvSpPr>
        <p:spPr>
          <a:xfrm>
            <a:off x="379561" y="1252602"/>
            <a:ext cx="11369615" cy="5182703"/>
          </a:xfrm>
          <a:gradFill>
            <a:gsLst>
              <a:gs pos="18050">
                <a:schemeClr val="accent2">
                  <a:lumMod val="20000"/>
                  <a:lumOff val="8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p:spPr>
        <p:txBody>
          <a:bodyPr>
            <a:normAutofit/>
          </a:bodyPr>
          <a:lstStyle/>
          <a:p>
            <a:pPr marL="0" indent="0">
              <a:buNone/>
            </a:pP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эффективно анализировать различные ситуации и проблемы, в которых явно проявляются отдельные явления, и от них требуется сделать вывод о роли науки или технологии; </a:t>
            </a:r>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 выбрать или обобщить объяснения, основанные на знаниях различных разделов естествознания и технологии, и связать эти объяснения напрямую с отдельными аспектами жизненных ситуаций; </a:t>
            </a:r>
          </a:p>
          <a:p>
            <a:pPr marL="0" indent="0">
              <a:buNone/>
            </a:pPr>
            <a:r>
              <a:rPr lang="ru-RU" dirty="0">
                <a:latin typeface="Times New Roman" panose="02020603050405020304" pitchFamily="18" charset="0"/>
                <a:cs typeface="Times New Roman" panose="02020603050405020304" pitchFamily="18" charset="0"/>
              </a:rPr>
              <a:t>- оценивать свои действия и сообщать о своих решениях, используя при этом естественнонаучные знания и обоснования</a:t>
            </a:r>
            <a:r>
              <a:rPr lang="ru-RU" dirty="0"/>
              <a:t>. </a:t>
            </a:r>
          </a:p>
        </p:txBody>
      </p:sp>
    </p:spTree>
    <p:extLst>
      <p:ext uri="{BB962C8B-B14F-4D97-AF65-F5344CB8AC3E}">
        <p14:creationId xmlns:p14="http://schemas.microsoft.com/office/powerpoint/2010/main" val="4010447684"/>
      </p:ext>
    </p:extLst>
  </p:cSld>
  <p:clrMapOvr>
    <a:masterClrMapping/>
  </p:clrMapOvr>
  <p:transition>
    <p:pull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
            <a:ext cx="11999934" cy="613774"/>
          </a:xfrm>
          <a:gradFill>
            <a:gsLst>
              <a:gs pos="18050">
                <a:schemeClr val="accent2">
                  <a:lumMod val="40000"/>
                  <a:lumOff val="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p:spPr>
        <p:txBody>
          <a:bodyPr>
            <a:normAutofit/>
          </a:bodyPr>
          <a:lstStyle/>
          <a:p>
            <a:r>
              <a:rPr lang="ru-RU" sz="3200" dirty="0" smtClean="0">
                <a:latin typeface="Times New Roman" panose="02020603050405020304" pitchFamily="18" charset="0"/>
                <a:cs typeface="Times New Roman" panose="02020603050405020304" pitchFamily="18" charset="0"/>
              </a:rPr>
              <a:t>     Примеры</a:t>
            </a:r>
            <a:r>
              <a:rPr lang="ru-RU" sz="3600" dirty="0" smtClean="0">
                <a:latin typeface="Times New Roman" panose="02020603050405020304" pitchFamily="18" charset="0"/>
                <a:cs typeface="Times New Roman" panose="02020603050405020304" pitchFamily="18" charset="0"/>
              </a:rPr>
              <a:t>:</a:t>
            </a:r>
            <a:r>
              <a:rPr lang="ru-RU" sz="3600" dirty="0" smtClean="0">
                <a:solidFill>
                  <a:srgbClr val="C00000"/>
                </a:solidFill>
                <a:latin typeface="Times New Roman" panose="02020603050405020304" pitchFamily="18" charset="0"/>
                <a:cs typeface="Times New Roman" panose="02020603050405020304" pitchFamily="18" charset="0"/>
              </a:rPr>
              <a:t> </a:t>
            </a:r>
            <a:r>
              <a:rPr lang="ru-RU" sz="3200" dirty="0" smtClean="0">
                <a:solidFill>
                  <a:srgbClr val="C00000"/>
                </a:solidFill>
                <a:latin typeface="Times New Roman" panose="02020603050405020304" pitchFamily="18" charset="0"/>
                <a:cs typeface="Times New Roman" panose="02020603050405020304" pitchFamily="18" charset="0"/>
              </a:rPr>
              <a:t>Тема: «Диффузия» 7 класс</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13775"/>
            <a:ext cx="11999934" cy="6244225"/>
          </a:xfrm>
          <a:gradFill>
            <a:gsLst>
              <a:gs pos="18050">
                <a:schemeClr val="accent2">
                  <a:lumMod val="20000"/>
                  <a:lumOff val="8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p:spPr>
        <p:txBody>
          <a:bodyPr>
            <a:normAutofit fontScale="47500" lnSpcReduction="20000"/>
          </a:bodyPr>
          <a:lstStyle/>
          <a:p>
            <a:pPr marL="0" indent="0">
              <a:buNone/>
            </a:pPr>
            <a:r>
              <a:rPr lang="ru-RU" sz="5100" dirty="0" smtClean="0">
                <a:latin typeface="Times New Roman" panose="02020603050405020304" pitchFamily="18" charset="0"/>
                <a:cs typeface="Times New Roman" panose="02020603050405020304" pitchFamily="18" charset="0"/>
              </a:rPr>
              <a:t>   Для </a:t>
            </a:r>
            <a:r>
              <a:rPr lang="ru-RU" sz="5100" dirty="0">
                <a:latin typeface="Times New Roman" panose="02020603050405020304" pitchFamily="18" charset="0"/>
                <a:cs typeface="Times New Roman" panose="02020603050405020304" pitchFamily="18" charset="0"/>
              </a:rPr>
              <a:t>того чтобы свежие огурцы быстрее засолились, их заливают горячим рассолом. </a:t>
            </a:r>
          </a:p>
          <a:p>
            <a:pPr marL="0" indent="0">
              <a:buNone/>
            </a:pPr>
            <a:r>
              <a:rPr lang="ru-RU" sz="5100" dirty="0" smtClean="0">
                <a:latin typeface="Times New Roman" panose="02020603050405020304" pitchFamily="18" charset="0"/>
                <a:cs typeface="Times New Roman" panose="02020603050405020304" pitchFamily="18" charset="0"/>
              </a:rPr>
              <a:t>      а</a:t>
            </a:r>
            <a:r>
              <a:rPr lang="ru-RU" sz="5100" dirty="0">
                <a:latin typeface="Times New Roman" panose="02020603050405020304" pitchFamily="18" charset="0"/>
                <a:cs typeface="Times New Roman" panose="02020603050405020304" pitchFamily="18" charset="0"/>
              </a:rPr>
              <a:t>) На каком явлении основана засолка огурцов? </a:t>
            </a:r>
          </a:p>
          <a:p>
            <a:pPr marL="0" indent="0">
              <a:buNone/>
            </a:pPr>
            <a:r>
              <a:rPr lang="ru-RU" sz="5100" dirty="0" smtClean="0">
                <a:latin typeface="Times New Roman" panose="02020603050405020304" pitchFamily="18" charset="0"/>
                <a:cs typeface="Times New Roman" panose="02020603050405020304" pitchFamily="18" charset="0"/>
              </a:rPr>
              <a:t>      б</a:t>
            </a:r>
            <a:r>
              <a:rPr lang="ru-RU" sz="5100" dirty="0">
                <a:latin typeface="Times New Roman" panose="02020603050405020304" pitchFamily="18" charset="0"/>
                <a:cs typeface="Times New Roman" panose="02020603050405020304" pitchFamily="18" charset="0"/>
              </a:rPr>
              <a:t>) Поясните, почему засолка огурцов в горячем рассоле протекает быстрее. </a:t>
            </a:r>
          </a:p>
          <a:p>
            <a:pPr marL="0" indent="0">
              <a:buNone/>
            </a:pPr>
            <a:r>
              <a:rPr lang="ru-RU" sz="5100" dirty="0">
                <a:latin typeface="Times New Roman" panose="02020603050405020304" pitchFamily="18" charset="0"/>
                <a:cs typeface="Times New Roman" panose="02020603050405020304" pitchFamily="18" charset="0"/>
              </a:rPr>
              <a:t>Критерии оценивания: </a:t>
            </a:r>
            <a:r>
              <a:rPr lang="ru-RU" sz="5100" dirty="0" smtClean="0">
                <a:latin typeface="Times New Roman" panose="02020603050405020304" pitchFamily="18" charset="0"/>
                <a:cs typeface="Times New Roman" panose="02020603050405020304" pitchFamily="18" charset="0"/>
              </a:rPr>
              <a:t> 0 </a:t>
            </a:r>
            <a:r>
              <a:rPr lang="ru-RU" sz="5100" dirty="0">
                <a:latin typeface="Times New Roman" panose="02020603050405020304" pitchFamily="18" charset="0"/>
                <a:cs typeface="Times New Roman" panose="02020603050405020304" pitchFamily="18" charset="0"/>
              </a:rPr>
              <a:t>баллов – нет правильного объяснения явления. </a:t>
            </a:r>
          </a:p>
          <a:p>
            <a:pPr marL="0" indent="0">
              <a:buNone/>
            </a:pPr>
            <a:r>
              <a:rPr lang="ru-RU" sz="5100" dirty="0" smtClean="0">
                <a:latin typeface="Times New Roman" panose="02020603050405020304" pitchFamily="18" charset="0"/>
                <a:cs typeface="Times New Roman" panose="02020603050405020304" pitchFamily="18" charset="0"/>
              </a:rPr>
              <a:t>       1 </a:t>
            </a:r>
            <a:r>
              <a:rPr lang="ru-RU" sz="5100" dirty="0">
                <a:latin typeface="Times New Roman" panose="02020603050405020304" pitchFamily="18" charset="0"/>
                <a:cs typeface="Times New Roman" panose="02020603050405020304" pitchFamily="18" charset="0"/>
              </a:rPr>
              <a:t>балл – названо явление, но нет пояснения протекания процесса. </a:t>
            </a:r>
          </a:p>
          <a:p>
            <a:pPr marL="0" indent="0">
              <a:buNone/>
            </a:pPr>
            <a:r>
              <a:rPr lang="ru-RU" sz="5100" dirty="0" smtClean="0">
                <a:latin typeface="Times New Roman" panose="02020603050405020304" pitchFamily="18" charset="0"/>
                <a:cs typeface="Times New Roman" panose="02020603050405020304" pitchFamily="18" charset="0"/>
              </a:rPr>
              <a:t>       2 </a:t>
            </a:r>
            <a:r>
              <a:rPr lang="ru-RU" sz="5100" dirty="0">
                <a:latin typeface="Times New Roman" panose="02020603050405020304" pitchFamily="18" charset="0"/>
                <a:cs typeface="Times New Roman" panose="02020603050405020304" pitchFamily="18" charset="0"/>
              </a:rPr>
              <a:t>балла - названо явление, объяснено протекание процесса. </a:t>
            </a:r>
            <a:endParaRPr lang="ru-RU" sz="5100" dirty="0" smtClean="0">
              <a:latin typeface="Times New Roman" panose="02020603050405020304" pitchFamily="18" charset="0"/>
              <a:cs typeface="Times New Roman" panose="02020603050405020304" pitchFamily="18" charset="0"/>
            </a:endParaRPr>
          </a:p>
          <a:p>
            <a:pPr marL="0" indent="0">
              <a:buNone/>
            </a:pPr>
            <a:r>
              <a:rPr lang="ru-RU" sz="4000" dirty="0" smtClean="0">
                <a:solidFill>
                  <a:srgbClr val="C00000"/>
                </a:solidFill>
                <a:latin typeface="Times New Roman" panose="02020603050405020304" pitchFamily="18" charset="0"/>
                <a:cs typeface="Times New Roman" panose="02020603050405020304" pitchFamily="18" charset="0"/>
              </a:rPr>
              <a:t>                            </a:t>
            </a:r>
            <a:r>
              <a:rPr lang="ru-RU" sz="6700" b="1" dirty="0" smtClean="0">
                <a:solidFill>
                  <a:srgbClr val="C00000"/>
                </a:solidFill>
                <a:latin typeface="Times New Roman" panose="02020603050405020304" pitchFamily="18" charset="0"/>
                <a:cs typeface="Times New Roman" panose="02020603050405020304" pitchFamily="18" charset="0"/>
              </a:rPr>
              <a:t>Тема </a:t>
            </a:r>
            <a:r>
              <a:rPr lang="ru-RU" sz="6700" b="1" dirty="0">
                <a:solidFill>
                  <a:srgbClr val="C00000"/>
                </a:solidFill>
                <a:latin typeface="Times New Roman" panose="02020603050405020304" pitchFamily="18" charset="0"/>
                <a:cs typeface="Times New Roman" panose="02020603050405020304" pitchFamily="18" charset="0"/>
              </a:rPr>
              <a:t>«Тепловые явления», 8 класс </a:t>
            </a:r>
          </a:p>
          <a:p>
            <a:pPr marL="0" indent="0">
              <a:buNone/>
            </a:pPr>
            <a:r>
              <a:rPr lang="ru-RU" sz="5100" dirty="0" smtClean="0">
                <a:latin typeface="Times New Roman" panose="02020603050405020304" pitchFamily="18" charset="0"/>
                <a:cs typeface="Times New Roman" panose="02020603050405020304" pitchFamily="18" charset="0"/>
              </a:rPr>
              <a:t>   Зачем </a:t>
            </a:r>
            <a:r>
              <a:rPr lang="ru-RU" sz="5100" dirty="0">
                <a:latin typeface="Times New Roman" panose="02020603050405020304" pitchFamily="18" charset="0"/>
                <a:cs typeface="Times New Roman" panose="02020603050405020304" pitchFamily="18" charset="0"/>
              </a:rPr>
              <a:t>нужны двойные стекла в окнах? </a:t>
            </a:r>
          </a:p>
          <a:p>
            <a:pPr marL="0" indent="0">
              <a:buNone/>
            </a:pPr>
            <a:r>
              <a:rPr lang="ru-RU" sz="5100" dirty="0">
                <a:latin typeface="Times New Roman" panose="02020603050405020304" pitchFamily="18" charset="0"/>
                <a:cs typeface="Times New Roman" panose="02020603050405020304" pitchFamily="18" charset="0"/>
              </a:rPr>
              <a:t>1) через них летом в дом меньше входит солнечное излучение, а зимой меньше выходит тепловое; </a:t>
            </a:r>
          </a:p>
          <a:p>
            <a:pPr marL="0" indent="0">
              <a:buNone/>
            </a:pPr>
            <a:r>
              <a:rPr lang="ru-RU" sz="5100" dirty="0">
                <a:latin typeface="Times New Roman" panose="02020603050405020304" pitchFamily="18" charset="0"/>
                <a:cs typeface="Times New Roman" panose="02020603050405020304" pitchFamily="18" charset="0"/>
              </a:rPr>
              <a:t>2) слой воздуха между стеклами имеет значительно меньшую теплопроводность, чем тонкое твердое стекло. Это уменьшает теплоотдачу из дома зимой; </a:t>
            </a:r>
          </a:p>
          <a:p>
            <a:pPr marL="0" indent="0">
              <a:buNone/>
            </a:pPr>
            <a:r>
              <a:rPr lang="ru-RU" sz="5100" dirty="0">
                <a:latin typeface="Times New Roman" panose="02020603050405020304" pitchFamily="18" charset="0"/>
                <a:cs typeface="Times New Roman" panose="02020603050405020304" pitchFamily="18" charset="0"/>
              </a:rPr>
              <a:t>3) при их наличии тепловое излучение свободно входит в дом, но не может выходить. </a:t>
            </a:r>
            <a:r>
              <a:rPr lang="ru-RU" sz="5100" dirty="0" smtClean="0">
                <a:latin typeface="Times New Roman" panose="02020603050405020304" pitchFamily="18" charset="0"/>
                <a:cs typeface="Times New Roman" panose="02020603050405020304" pitchFamily="18" charset="0"/>
              </a:rPr>
              <a:t>            Это </a:t>
            </a:r>
            <a:r>
              <a:rPr lang="ru-RU" sz="5100" dirty="0">
                <a:latin typeface="Times New Roman" panose="02020603050405020304" pitchFamily="18" charset="0"/>
                <a:cs typeface="Times New Roman" panose="02020603050405020304" pitchFamily="18" charset="0"/>
              </a:rPr>
              <a:t>дает дополнительное тепло дому зимой; </a:t>
            </a:r>
          </a:p>
          <a:p>
            <a:pPr marL="0" indent="0">
              <a:buNone/>
            </a:pPr>
            <a:r>
              <a:rPr lang="ru-RU" sz="5100" dirty="0">
                <a:latin typeface="Times New Roman" panose="02020603050405020304" pitchFamily="18" charset="0"/>
                <a:cs typeface="Times New Roman" panose="02020603050405020304" pitchFamily="18" charset="0"/>
              </a:rPr>
              <a:t>4) для того, чтобы дом был прочным. </a:t>
            </a:r>
          </a:p>
          <a:p>
            <a:pPr marL="0" indent="0">
              <a:buNone/>
            </a:pPr>
            <a:r>
              <a:rPr lang="ru-RU" sz="5100" dirty="0" smtClean="0">
                <a:latin typeface="Times New Roman" panose="02020603050405020304" pitchFamily="18" charset="0"/>
                <a:cs typeface="Times New Roman" panose="02020603050405020304" pitchFamily="18" charset="0"/>
              </a:rPr>
              <a:t> Критерий </a:t>
            </a:r>
            <a:r>
              <a:rPr lang="ru-RU" sz="5100" dirty="0">
                <a:latin typeface="Times New Roman" panose="02020603050405020304" pitchFamily="18" charset="0"/>
                <a:cs typeface="Times New Roman" panose="02020603050405020304" pitchFamily="18" charset="0"/>
              </a:rPr>
              <a:t>оценивания: </a:t>
            </a:r>
            <a:r>
              <a:rPr lang="ru-RU" sz="5100" dirty="0" smtClean="0">
                <a:latin typeface="Times New Roman" panose="02020603050405020304" pitchFamily="18" charset="0"/>
                <a:cs typeface="Times New Roman" panose="02020603050405020304" pitchFamily="18" charset="0"/>
              </a:rPr>
              <a:t>0 </a:t>
            </a:r>
            <a:r>
              <a:rPr lang="ru-RU" sz="5100" dirty="0">
                <a:latin typeface="Times New Roman" panose="02020603050405020304" pitchFamily="18" charset="0"/>
                <a:cs typeface="Times New Roman" panose="02020603050405020304" pitchFamily="18" charset="0"/>
              </a:rPr>
              <a:t>баллов – нет правильного </a:t>
            </a:r>
            <a:r>
              <a:rPr lang="ru-RU" sz="5100" dirty="0" smtClean="0">
                <a:latin typeface="Times New Roman" panose="02020603050405020304" pitchFamily="18" charset="0"/>
                <a:cs typeface="Times New Roman" panose="02020603050405020304" pitchFamily="18" charset="0"/>
              </a:rPr>
              <a:t>ответа.1 </a:t>
            </a:r>
            <a:r>
              <a:rPr lang="ru-RU" sz="5100" dirty="0">
                <a:latin typeface="Times New Roman" panose="02020603050405020304" pitchFamily="18" charset="0"/>
                <a:cs typeface="Times New Roman" panose="02020603050405020304" pitchFamily="18" charset="0"/>
              </a:rPr>
              <a:t>балл – выбран правильный ответ </a:t>
            </a:r>
          </a:p>
          <a:p>
            <a:pPr marL="0" indent="0">
              <a:buNone/>
            </a:pPr>
            <a:endParaRPr lang="ru-RU" sz="5100" dirty="0" smtClean="0">
              <a:latin typeface="Times New Roman" panose="02020603050405020304" pitchFamily="18" charset="0"/>
              <a:cs typeface="Times New Roman" panose="02020603050405020304" pitchFamily="18" charset="0"/>
            </a:endParaRPr>
          </a:p>
          <a:p>
            <a:endParaRPr lang="ru-RU" dirty="0" smtClean="0"/>
          </a:p>
          <a:p>
            <a:endParaRPr lang="ru-RU" dirty="0"/>
          </a:p>
          <a:p>
            <a:endParaRPr lang="ru-RU" dirty="0"/>
          </a:p>
        </p:txBody>
      </p:sp>
    </p:spTree>
    <p:extLst>
      <p:ext uri="{BB962C8B-B14F-4D97-AF65-F5344CB8AC3E}">
        <p14:creationId xmlns:p14="http://schemas.microsoft.com/office/powerpoint/2010/main" val="343659392"/>
      </p:ext>
    </p:extLst>
  </p:cSld>
  <p:clrMapOvr>
    <a:masterClrMapping/>
  </p:clrMapOvr>
  <p:transition>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18050">
              <a:srgbClr val="A8CBF7"/>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4068" y="365126"/>
            <a:ext cx="11645660" cy="618286"/>
          </a:xfrm>
          <a:gradFill>
            <a:gsLst>
              <a:gs pos="18050">
                <a:schemeClr val="accent2">
                  <a:lumMod val="40000"/>
                  <a:lumOff val="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p:spPr>
        <p:txBody>
          <a:bodyPr>
            <a:normAutofit fontScale="90000"/>
          </a:bodyPr>
          <a:lstStyle/>
          <a:p>
            <a:r>
              <a:rPr lang="ru-RU" dirty="0" smtClean="0">
                <a:latin typeface="Times New Roman" panose="02020603050405020304" pitchFamily="18" charset="0"/>
                <a:cs typeface="Times New Roman" panose="02020603050405020304" pitchFamily="18" charset="0"/>
              </a:rPr>
              <a:t>       </a:t>
            </a:r>
            <a:r>
              <a:rPr lang="ru-RU" sz="4000" dirty="0" smtClean="0">
                <a:latin typeface="Times New Roman" panose="02020603050405020304" pitchFamily="18" charset="0"/>
                <a:cs typeface="Times New Roman" panose="02020603050405020304" pitchFamily="18" charset="0"/>
              </a:rPr>
              <a:t>Учащиеся</a:t>
            </a:r>
            <a:r>
              <a:rPr lang="ru-RU" sz="4000" dirty="0">
                <a:latin typeface="Times New Roman" panose="02020603050405020304" pitchFamily="18" charset="0"/>
                <a:cs typeface="Times New Roman" panose="02020603050405020304" pitchFamily="18" charset="0"/>
              </a:rPr>
              <a:t>, достигшие </a:t>
            </a:r>
            <a:r>
              <a:rPr lang="ru-RU" sz="4000" dirty="0" smtClean="0">
                <a:latin typeface="Times New Roman" panose="02020603050405020304" pitchFamily="18" charset="0"/>
                <a:cs typeface="Times New Roman" panose="02020603050405020304" pitchFamily="18" charset="0"/>
              </a:rPr>
              <a:t>3 </a:t>
            </a:r>
            <a:r>
              <a:rPr lang="ru-RU" sz="4000" dirty="0">
                <a:latin typeface="Times New Roman" panose="02020603050405020304" pitchFamily="18" charset="0"/>
                <a:cs typeface="Times New Roman" panose="02020603050405020304" pitchFamily="18" charset="0"/>
              </a:rPr>
              <a:t>уровня, могут:</a:t>
            </a:r>
            <a:endParaRPr lang="ru-RU" sz="4000" dirty="0"/>
          </a:p>
        </p:txBody>
      </p:sp>
      <p:sp>
        <p:nvSpPr>
          <p:cNvPr id="3" name="Объект 2"/>
          <p:cNvSpPr>
            <a:spLocks noGrp="1"/>
          </p:cNvSpPr>
          <p:nvPr>
            <p:ph idx="1"/>
          </p:nvPr>
        </p:nvSpPr>
        <p:spPr>
          <a:xfrm>
            <a:off x="414068" y="1121434"/>
            <a:ext cx="11645660" cy="5451893"/>
          </a:xfrm>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marL="0" indent="0">
              <a:buNone/>
            </a:pPr>
            <a:r>
              <a:rPr lang="ru-RU" dirty="0" smtClean="0"/>
              <a:t> </a:t>
            </a:r>
            <a:r>
              <a:rPr lang="ru-RU" sz="3200" dirty="0" smtClean="0">
                <a:latin typeface="Times New Roman" panose="02020603050405020304" pitchFamily="18" charset="0"/>
                <a:cs typeface="Times New Roman" panose="02020603050405020304" pitchFamily="18" charset="0"/>
              </a:rPr>
              <a:t>- </a:t>
            </a:r>
            <a:r>
              <a:rPr lang="ru-RU" sz="3200" dirty="0">
                <a:latin typeface="Times New Roman" panose="02020603050405020304" pitchFamily="18" charset="0"/>
                <a:cs typeface="Times New Roman" panose="02020603050405020304" pitchFamily="18" charset="0"/>
              </a:rPr>
              <a:t>выявить ясно сформулированные научные проблемы в некоторых ситуациях; </a:t>
            </a:r>
          </a:p>
          <a:p>
            <a:pPr marL="0" indent="0">
              <a:buNone/>
            </a:pPr>
            <a:r>
              <a:rPr lang="ru-RU" sz="3200" dirty="0">
                <a:latin typeface="Times New Roman" panose="02020603050405020304" pitchFamily="18" charset="0"/>
                <a:cs typeface="Times New Roman" panose="02020603050405020304" pitchFamily="18" charset="0"/>
              </a:rPr>
              <a:t>- отобрать факты и знания, необходимые для объяснения явлений; </a:t>
            </a:r>
          </a:p>
          <a:p>
            <a:pPr marL="0" indent="0">
              <a:buNone/>
            </a:pPr>
            <a:r>
              <a:rPr lang="ru-RU" sz="3200" dirty="0">
                <a:latin typeface="Times New Roman" panose="02020603050405020304" pitchFamily="18" charset="0"/>
                <a:cs typeface="Times New Roman" panose="02020603050405020304" pitchFamily="18" charset="0"/>
              </a:rPr>
              <a:t>- применять простые модели или исследовательские стратегии; </a:t>
            </a:r>
          </a:p>
          <a:p>
            <a:pPr marL="0" indent="0">
              <a:buNone/>
            </a:pPr>
            <a:r>
              <a:rPr lang="ru-RU" sz="3200" dirty="0">
                <a:latin typeface="Times New Roman" panose="02020603050405020304" pitchFamily="18" charset="0"/>
                <a:cs typeface="Times New Roman" panose="02020603050405020304" pitchFamily="18" charset="0"/>
              </a:rPr>
              <a:t>- интерпретировать и напрямую использовать естественнонаучные понятия из различных разделов естествознания; </a:t>
            </a:r>
          </a:p>
          <a:p>
            <a:pPr marL="0" indent="0">
              <a:buNone/>
            </a:pPr>
            <a:r>
              <a:rPr lang="ru-RU" sz="3200" dirty="0">
                <a:latin typeface="Times New Roman" panose="02020603050405020304" pitchFamily="18" charset="0"/>
                <a:cs typeface="Times New Roman" panose="02020603050405020304" pitchFamily="18" charset="0"/>
              </a:rPr>
              <a:t>- формулировать короткие высказывания, используя факты; </a:t>
            </a:r>
          </a:p>
          <a:p>
            <a:pPr marL="0" indent="0">
              <a:buNone/>
            </a:pPr>
            <a:r>
              <a:rPr lang="ru-RU" sz="3200" dirty="0">
                <a:latin typeface="Times New Roman" panose="02020603050405020304" pitchFamily="18" charset="0"/>
                <a:cs typeface="Times New Roman" panose="02020603050405020304" pitchFamily="18" charset="0"/>
              </a:rPr>
              <a:t>- принимать решения на основе естественнонаучных знаний</a:t>
            </a:r>
            <a:r>
              <a:rPr lang="ru-RU" dirty="0"/>
              <a:t>. </a:t>
            </a:r>
          </a:p>
        </p:txBody>
      </p:sp>
    </p:spTree>
    <p:extLst>
      <p:ext uri="{BB962C8B-B14F-4D97-AF65-F5344CB8AC3E}">
        <p14:creationId xmlns:p14="http://schemas.microsoft.com/office/powerpoint/2010/main" val="1938535801"/>
      </p:ext>
    </p:extLst>
  </p:cSld>
  <p:clrMapOvr>
    <a:masterClrMapping/>
  </p:clrMapOvr>
  <p:transition>
    <p:pull dir="l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12192000" cy="793629"/>
          </a:xfrm>
          <a:gradFill>
            <a:gsLst>
              <a:gs pos="18050">
                <a:schemeClr val="accent2">
                  <a:lumMod val="60000"/>
                  <a:lumOff val="4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p:spPr>
        <p:txBody>
          <a:bodyPr>
            <a:normAutofit/>
          </a:bodyPr>
          <a:lstStyle/>
          <a:p>
            <a:r>
              <a:rPr lang="ru-RU" sz="3200" dirty="0" smtClean="0">
                <a:latin typeface="Times New Roman" panose="02020603050405020304" pitchFamily="18" charset="0"/>
                <a:cs typeface="Times New Roman" panose="02020603050405020304" pitchFamily="18" charset="0"/>
              </a:rPr>
              <a:t>  Примеры: </a:t>
            </a:r>
            <a:r>
              <a:rPr lang="ru-RU" sz="3200" dirty="0" smtClean="0">
                <a:solidFill>
                  <a:srgbClr val="C00000"/>
                </a:solidFill>
                <a:latin typeface="Times New Roman" panose="02020603050405020304" pitchFamily="18" charset="0"/>
                <a:cs typeface="Times New Roman" panose="02020603050405020304" pitchFamily="18" charset="0"/>
              </a:rPr>
              <a:t>Тема: Плавание тел, 7 класс</a:t>
            </a:r>
            <a:endParaRPr lang="ru-RU" sz="3200" dirty="0">
              <a:solidFill>
                <a:srgbClr val="C0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38355"/>
            <a:ext cx="12191999" cy="6055743"/>
          </a:xfrm>
          <a:gradFill>
            <a:gsLst>
              <a:gs pos="18050">
                <a:schemeClr val="accent2">
                  <a:lumMod val="20000"/>
                  <a:lumOff val="8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3500000" scaled="1"/>
          </a:gradFill>
        </p:spPr>
        <p:txBody>
          <a:bodyPr>
            <a:normAutofit fontScale="92500" lnSpcReduction="10000"/>
          </a:bodyPr>
          <a:lstStyle/>
          <a:p>
            <a:pPr marL="0" indent="0">
              <a:buNone/>
            </a:pPr>
            <a:r>
              <a:rPr lang="ru-RU" dirty="0"/>
              <a:t>На поверхности воды плавают бруски из дерева, пробки и льда. Укажите, какой брусок пробковый, а какой из льда. </a:t>
            </a:r>
          </a:p>
          <a:p>
            <a:pPr marL="0" indent="0">
              <a:buNone/>
            </a:pPr>
            <a:r>
              <a:rPr lang="ru-RU" i="1" dirty="0"/>
              <a:t>Критерий оценивания</a:t>
            </a:r>
            <a:r>
              <a:rPr lang="ru-RU" dirty="0"/>
              <a:t>: </a:t>
            </a:r>
            <a:r>
              <a:rPr lang="ru-RU" dirty="0" smtClean="0"/>
              <a:t>0 </a:t>
            </a:r>
            <a:r>
              <a:rPr lang="ru-RU" dirty="0"/>
              <a:t>баллов – нет правильного ответа. </a:t>
            </a:r>
          </a:p>
          <a:p>
            <a:pPr marL="0" indent="0">
              <a:buNone/>
            </a:pPr>
            <a:r>
              <a:rPr lang="ru-RU" dirty="0"/>
              <a:t>1 балл – указаны правильно бруски, но нет пояснения </a:t>
            </a:r>
            <a:r>
              <a:rPr lang="ru-RU" dirty="0" smtClean="0"/>
              <a:t>                                             или </a:t>
            </a:r>
            <a:r>
              <a:rPr lang="ru-RU" dirty="0"/>
              <a:t>пояснения неверны. </a:t>
            </a:r>
          </a:p>
          <a:p>
            <a:pPr marL="0" indent="0">
              <a:buNone/>
            </a:pPr>
            <a:r>
              <a:rPr lang="ru-RU" dirty="0"/>
              <a:t>2 балла – указаны правильно бруски, дано верное пояснение</a:t>
            </a:r>
            <a:r>
              <a:rPr lang="ru-RU" dirty="0" smtClean="0"/>
              <a:t>,                                       опирающееся </a:t>
            </a:r>
            <a:r>
              <a:rPr lang="ru-RU" dirty="0"/>
              <a:t>на плотность веществ. </a:t>
            </a:r>
            <a:endParaRPr lang="ru-RU" dirty="0" smtClean="0"/>
          </a:p>
          <a:p>
            <a:pPr marL="0" indent="0">
              <a:buNone/>
            </a:pPr>
            <a:r>
              <a:rPr lang="ru-RU" sz="3500" dirty="0" smtClean="0">
                <a:latin typeface="Times New Roman" panose="02020603050405020304" pitchFamily="18" charset="0"/>
                <a:cs typeface="Times New Roman" panose="02020603050405020304" pitchFamily="18" charset="0"/>
              </a:rPr>
              <a:t>                </a:t>
            </a:r>
            <a:r>
              <a:rPr lang="ru-RU" sz="3500" dirty="0" smtClean="0">
                <a:solidFill>
                  <a:srgbClr val="C00000"/>
                </a:solidFill>
                <a:latin typeface="Times New Roman" panose="02020603050405020304" pitchFamily="18" charset="0"/>
                <a:cs typeface="Times New Roman" panose="02020603050405020304" pitchFamily="18" charset="0"/>
              </a:rPr>
              <a:t>Тема: Тепловые явления,8 класс</a:t>
            </a:r>
          </a:p>
          <a:p>
            <a:pPr marL="0" indent="0">
              <a:buNone/>
            </a:pPr>
            <a:r>
              <a:rPr lang="ru-RU" dirty="0">
                <a:latin typeface="Times New Roman" panose="02020603050405020304" pitchFamily="18" charset="0"/>
                <a:cs typeface="Times New Roman" panose="02020603050405020304" pitchFamily="18" charset="0"/>
              </a:rPr>
              <a:t>В каком случае быстрее остынет кастрюля с горячим компотом, налитым доверху: если поставить кастрюлю на </a:t>
            </a:r>
            <a:r>
              <a:rPr lang="ru-RU" dirty="0" smtClean="0">
                <a:latin typeface="Times New Roman" panose="02020603050405020304" pitchFamily="18" charset="0"/>
                <a:cs typeface="Times New Roman" panose="02020603050405020304" pitchFamily="18" charset="0"/>
              </a:rPr>
              <a:t>лёд </a:t>
            </a:r>
            <a:r>
              <a:rPr lang="ru-RU" dirty="0">
                <a:latin typeface="Times New Roman" panose="02020603050405020304" pitchFamily="18" charset="0"/>
                <a:cs typeface="Times New Roman" panose="02020603050405020304" pitchFamily="18" charset="0"/>
              </a:rPr>
              <a:t>или </a:t>
            </a:r>
            <a:r>
              <a:rPr lang="ru-RU" dirty="0" smtClean="0">
                <a:latin typeface="Times New Roman" panose="02020603050405020304" pitchFamily="18" charset="0"/>
                <a:cs typeface="Times New Roman" panose="02020603050405020304" pitchFamily="18" charset="0"/>
              </a:rPr>
              <a:t>лёд </a:t>
            </a:r>
            <a:r>
              <a:rPr lang="ru-RU" dirty="0">
                <a:latin typeface="Times New Roman" panose="02020603050405020304" pitchFamily="18" charset="0"/>
                <a:cs typeface="Times New Roman" panose="02020603050405020304" pitchFamily="18" charset="0"/>
              </a:rPr>
              <a:t>положить на крышку кастрюли? </a:t>
            </a:r>
          </a:p>
          <a:p>
            <a:pPr marL="0" indent="0">
              <a:buNone/>
            </a:pPr>
            <a:r>
              <a:rPr lang="ru-RU" dirty="0" smtClean="0">
                <a:latin typeface="Times New Roman" panose="02020603050405020304" pitchFamily="18" charset="0"/>
                <a:cs typeface="Times New Roman" panose="02020603050405020304" pitchFamily="18" charset="0"/>
              </a:rPr>
              <a:t>   1</a:t>
            </a:r>
            <a:r>
              <a:rPr lang="ru-RU" dirty="0">
                <a:latin typeface="Times New Roman" panose="02020603050405020304" pitchFamily="18" charset="0"/>
                <a:cs typeface="Times New Roman" panose="02020603050405020304" pitchFamily="18" charset="0"/>
              </a:rPr>
              <a:t>) остынут за одно и то же время; </a:t>
            </a:r>
            <a:r>
              <a:rPr lang="ru-RU" dirty="0" smtClean="0">
                <a:latin typeface="Times New Roman" panose="02020603050405020304" pitchFamily="18" charset="0"/>
                <a:cs typeface="Times New Roman" panose="02020603050405020304" pitchFamily="18" charset="0"/>
              </a:rPr>
              <a:t>    2</a:t>
            </a:r>
            <a:r>
              <a:rPr lang="ru-RU" dirty="0">
                <a:latin typeface="Times New Roman" panose="02020603050405020304" pitchFamily="18" charset="0"/>
                <a:cs typeface="Times New Roman" panose="02020603050405020304" pitchFamily="18" charset="0"/>
              </a:rPr>
              <a:t>) в первом случае; </a:t>
            </a:r>
          </a:p>
          <a:p>
            <a:pPr marL="0" indent="0">
              <a:buNone/>
            </a:pPr>
            <a:r>
              <a:rPr lang="ru-RU" dirty="0" smtClean="0">
                <a:latin typeface="Times New Roman" panose="02020603050405020304" pitchFamily="18" charset="0"/>
                <a:cs typeface="Times New Roman" panose="02020603050405020304" pitchFamily="18" charset="0"/>
              </a:rPr>
              <a:t>   3</a:t>
            </a: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во </a:t>
            </a:r>
            <a:r>
              <a:rPr lang="ru-RU" dirty="0">
                <a:latin typeface="Times New Roman" panose="02020603050405020304" pitchFamily="18" charset="0"/>
                <a:cs typeface="Times New Roman" panose="02020603050405020304" pitchFamily="18" charset="0"/>
              </a:rPr>
              <a:t>втором случае; </a:t>
            </a:r>
            <a:r>
              <a:rPr lang="ru-RU" dirty="0" smtClean="0">
                <a:latin typeface="Times New Roman" panose="02020603050405020304" pitchFamily="18" charset="0"/>
                <a:cs typeface="Times New Roman" panose="02020603050405020304" pitchFamily="18" charset="0"/>
              </a:rPr>
              <a:t>    4</a:t>
            </a:r>
            <a:r>
              <a:rPr lang="ru-RU" dirty="0">
                <a:latin typeface="Times New Roman" panose="02020603050405020304" pitchFamily="18" charset="0"/>
                <a:cs typeface="Times New Roman" panose="02020603050405020304" pitchFamily="18" charset="0"/>
              </a:rPr>
              <a:t>) однозначно ответить нельзя. </a:t>
            </a:r>
            <a:endParaRPr lang="ru-RU" dirty="0" smtClean="0">
              <a:latin typeface="Times New Roman" panose="02020603050405020304" pitchFamily="18" charset="0"/>
              <a:cs typeface="Times New Roman" panose="02020603050405020304" pitchFamily="18" charset="0"/>
            </a:endParaRPr>
          </a:p>
          <a:p>
            <a:pPr marL="0" indent="0">
              <a:buNone/>
            </a:pPr>
            <a:r>
              <a:rPr lang="ru-RU" i="1" dirty="0"/>
              <a:t>Критерий оценивания</a:t>
            </a:r>
            <a:r>
              <a:rPr lang="ru-RU" dirty="0"/>
              <a:t>: </a:t>
            </a:r>
            <a:r>
              <a:rPr lang="ru-RU" dirty="0" smtClean="0"/>
              <a:t>0 </a:t>
            </a:r>
            <a:r>
              <a:rPr lang="ru-RU" dirty="0"/>
              <a:t>баллов – нет правильного ответа. </a:t>
            </a:r>
          </a:p>
          <a:p>
            <a:pPr marL="0" indent="0">
              <a:buNone/>
            </a:pPr>
            <a:r>
              <a:rPr lang="ru-RU" dirty="0" smtClean="0"/>
              <a:t>                                            1 </a:t>
            </a:r>
            <a:r>
              <a:rPr lang="ru-RU" dirty="0"/>
              <a:t>балл – выбран правильный ответ. </a:t>
            </a:r>
            <a:endParaRPr lang="ru-RU"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cstate="print"/>
          <a:stretch>
            <a:fillRect/>
          </a:stretch>
        </p:blipFill>
        <p:spPr>
          <a:xfrm>
            <a:off x="9040484" y="1159377"/>
            <a:ext cx="2950234" cy="1808109"/>
          </a:xfrm>
          <a:prstGeom prst="rect">
            <a:avLst/>
          </a:prstGeom>
        </p:spPr>
      </p:pic>
    </p:spTree>
    <p:extLst>
      <p:ext uri="{BB962C8B-B14F-4D97-AF65-F5344CB8AC3E}">
        <p14:creationId xmlns:p14="http://schemas.microsoft.com/office/powerpoint/2010/main" val="4029522820"/>
      </p:ext>
    </p:extLst>
  </p:cSld>
  <p:clrMapOvr>
    <a:masterClrMapping/>
  </p:clrMapOvr>
  <p:transition>
    <p:wheel spokes="3"/>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4287" y="189782"/>
            <a:ext cx="11697419" cy="749670"/>
          </a:xfr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ru-RU" dirty="0" smtClean="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Учащиеся</a:t>
            </a:r>
            <a:r>
              <a:rPr lang="ru-RU" sz="3600" dirty="0">
                <a:latin typeface="Times New Roman" panose="02020603050405020304" pitchFamily="18" charset="0"/>
                <a:cs typeface="Times New Roman" panose="02020603050405020304" pitchFamily="18" charset="0"/>
              </a:rPr>
              <a:t>, достигшие </a:t>
            </a:r>
            <a:r>
              <a:rPr lang="ru-RU" sz="3600" dirty="0" smtClean="0">
                <a:latin typeface="Times New Roman" panose="02020603050405020304" pitchFamily="18" charset="0"/>
                <a:cs typeface="Times New Roman" panose="02020603050405020304" pitchFamily="18" charset="0"/>
              </a:rPr>
              <a:t>2 (базового) </a:t>
            </a:r>
            <a:r>
              <a:rPr lang="ru-RU" sz="3600" dirty="0">
                <a:latin typeface="Times New Roman" panose="02020603050405020304" pitchFamily="18" charset="0"/>
                <a:cs typeface="Times New Roman" panose="02020603050405020304" pitchFamily="18" charset="0"/>
              </a:rPr>
              <a:t>уровня, могут</a:t>
            </a:r>
            <a:r>
              <a:rPr lang="ru-RU" dirty="0">
                <a:latin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idx="1"/>
          </p:nvPr>
        </p:nvSpPr>
        <p:spPr>
          <a:xfrm>
            <a:off x="224287" y="1052424"/>
            <a:ext cx="11967713" cy="5607167"/>
          </a:xfrm>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lnSpcReduction="20000"/>
          </a:bodyPr>
          <a:lstStyle/>
          <a:p>
            <a:pPr marL="0" indent="0">
              <a:buNone/>
            </a:pPr>
            <a:r>
              <a:rPr lang="ru-RU" dirty="0" smtClean="0">
                <a:latin typeface="Times New Roman" panose="02020603050405020304" pitchFamily="18" charset="0"/>
                <a:cs typeface="Times New Roman" panose="02020603050405020304" pitchFamily="18" charset="0"/>
              </a:rPr>
              <a:t>- </a:t>
            </a:r>
            <a:r>
              <a:rPr lang="ru-RU" sz="3000" dirty="0">
                <a:latin typeface="Times New Roman" panose="02020603050405020304" pitchFamily="18" charset="0"/>
                <a:cs typeface="Times New Roman" panose="02020603050405020304" pitchFamily="18" charset="0"/>
              </a:rPr>
              <a:t>давать возможные объяснения в знакомых ситуациях на основе адекватных научных знаний; </a:t>
            </a:r>
          </a:p>
          <a:p>
            <a:pPr marL="0" indent="0">
              <a:buNone/>
            </a:pPr>
            <a:r>
              <a:rPr lang="ru-RU" sz="3000" dirty="0">
                <a:latin typeface="Times New Roman" panose="02020603050405020304" pitchFamily="18" charset="0"/>
                <a:cs typeface="Times New Roman" panose="02020603050405020304" pitchFamily="18" charset="0"/>
              </a:rPr>
              <a:t>- делать выводы на основе простых исследований; </a:t>
            </a:r>
          </a:p>
          <a:p>
            <a:pPr>
              <a:buFontTx/>
              <a:buChar char="-"/>
            </a:pPr>
            <a:r>
              <a:rPr lang="ru-RU" sz="3000" dirty="0" smtClean="0">
                <a:latin typeface="Times New Roman" panose="02020603050405020304" pitchFamily="18" charset="0"/>
                <a:cs typeface="Times New Roman" panose="02020603050405020304" pitchFamily="18" charset="0"/>
              </a:rPr>
              <a:t>устанавливать </a:t>
            </a:r>
            <a:r>
              <a:rPr lang="ru-RU" sz="3000" dirty="0">
                <a:latin typeface="Times New Roman" panose="02020603050405020304" pitchFamily="18" charset="0"/>
                <a:cs typeface="Times New Roman" panose="02020603050405020304" pitchFamily="18" charset="0"/>
              </a:rPr>
              <a:t>прямые связи и буквально интерпретировать результаты исследований или технологические решения </a:t>
            </a:r>
          </a:p>
          <a:p>
            <a:pPr marL="0" indent="0">
              <a:buNone/>
            </a:pPr>
            <a:endParaRPr lang="ru-RU" i="1" u="sng" dirty="0" smtClean="0">
              <a:latin typeface="Times New Roman" panose="02020603050405020304" pitchFamily="18" charset="0"/>
              <a:cs typeface="Times New Roman" panose="02020603050405020304" pitchFamily="18" charset="0"/>
            </a:endParaRPr>
          </a:p>
          <a:p>
            <a:pPr marL="0" indent="0">
              <a:buNone/>
            </a:pPr>
            <a:r>
              <a:rPr lang="ru-RU" i="1" u="sng" dirty="0" smtClean="0">
                <a:latin typeface="Times New Roman" panose="02020603050405020304" pitchFamily="18" charset="0"/>
                <a:cs typeface="Times New Roman" panose="02020603050405020304" pitchFamily="18" charset="0"/>
              </a:rPr>
              <a:t>Примеры заданий, направленных на формирование функциональной грамотности:</a:t>
            </a:r>
          </a:p>
          <a:p>
            <a:pPr marL="0" indent="0">
              <a:buNone/>
            </a:pPr>
            <a:r>
              <a:rPr lang="ru-RU" sz="3000" dirty="0" smtClean="0">
                <a:latin typeface="Times New Roman" panose="02020603050405020304" pitchFamily="18" charset="0"/>
                <a:cs typeface="Times New Roman" panose="02020603050405020304" pitchFamily="18" charset="0"/>
              </a:rPr>
              <a:t>Какой объём пресной воды взяли с собой моряки, если после погрузки всех бочек масса судна  увеличилась на 6т? Массу бочек не учитывать.</a:t>
            </a:r>
          </a:p>
          <a:p>
            <a:pPr marL="0" indent="0">
              <a:buNone/>
            </a:pPr>
            <a:r>
              <a:rPr lang="ru-RU" sz="3000" dirty="0">
                <a:latin typeface="Times New Roman" panose="02020603050405020304" pitchFamily="18" charset="0"/>
                <a:cs typeface="Times New Roman" panose="02020603050405020304" pitchFamily="18" charset="0"/>
              </a:rPr>
              <a:t>Критерии оценивания: </a:t>
            </a:r>
            <a:r>
              <a:rPr lang="ru-RU" sz="3000" dirty="0" smtClean="0">
                <a:latin typeface="Times New Roman" panose="02020603050405020304" pitchFamily="18" charset="0"/>
                <a:cs typeface="Times New Roman" panose="02020603050405020304" pitchFamily="18" charset="0"/>
              </a:rPr>
              <a:t> 0 </a:t>
            </a:r>
            <a:r>
              <a:rPr lang="ru-RU" sz="3000" dirty="0">
                <a:latin typeface="Times New Roman" panose="02020603050405020304" pitchFamily="18" charset="0"/>
                <a:cs typeface="Times New Roman" panose="02020603050405020304" pitchFamily="18" charset="0"/>
              </a:rPr>
              <a:t>баллов – нет правильного объяснения явления. </a:t>
            </a:r>
          </a:p>
          <a:p>
            <a:pPr marL="0" indent="0">
              <a:buNone/>
            </a:pPr>
            <a:r>
              <a:rPr lang="ru-RU" sz="3000" dirty="0" smtClean="0">
                <a:latin typeface="Times New Roman" panose="02020603050405020304" pitchFamily="18" charset="0"/>
                <a:cs typeface="Times New Roman" panose="02020603050405020304" pitchFamily="18" charset="0"/>
              </a:rPr>
              <a:t>    1 </a:t>
            </a:r>
            <a:r>
              <a:rPr lang="ru-RU" sz="3000" dirty="0">
                <a:latin typeface="Times New Roman" panose="02020603050405020304" pitchFamily="18" charset="0"/>
                <a:cs typeface="Times New Roman" panose="02020603050405020304" pitchFamily="18" charset="0"/>
              </a:rPr>
              <a:t>балл – записано условие, правильно записано значение плотности, приведена формула, ошибка в вычислении. </a:t>
            </a:r>
          </a:p>
          <a:p>
            <a:pPr marL="0" indent="0">
              <a:buNone/>
            </a:pPr>
            <a:r>
              <a:rPr lang="ru-RU" sz="3000" dirty="0" smtClean="0">
                <a:latin typeface="Times New Roman" panose="02020603050405020304" pitchFamily="18" charset="0"/>
                <a:cs typeface="Times New Roman" panose="02020603050405020304" pitchFamily="18" charset="0"/>
              </a:rPr>
              <a:t>    2 </a:t>
            </a:r>
            <a:r>
              <a:rPr lang="ru-RU" sz="3000" dirty="0">
                <a:latin typeface="Times New Roman" panose="02020603050405020304" pitchFamily="18" charset="0"/>
                <a:cs typeface="Times New Roman" panose="02020603050405020304" pitchFamily="18" charset="0"/>
              </a:rPr>
              <a:t>балла – верно записано условие, правильно записано значение плотности, приведена формула, верно выполнены расчеты. </a:t>
            </a:r>
          </a:p>
        </p:txBody>
      </p:sp>
    </p:spTree>
    <p:extLst>
      <p:ext uri="{BB962C8B-B14F-4D97-AF65-F5344CB8AC3E}">
        <p14:creationId xmlns:p14="http://schemas.microsoft.com/office/powerpoint/2010/main" val="2358647574"/>
      </p:ext>
    </p:extLst>
  </p:cSld>
  <p:clrMapOvr>
    <a:masterClrMapping/>
  </p:clrMapOvr>
  <p:transition>
    <p:wheel/>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0770" y="155276"/>
            <a:ext cx="11938958" cy="828135"/>
          </a:xfrm>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r>
              <a:rPr lang="ru-RU" dirty="0" smtClean="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Учащиеся</a:t>
            </a:r>
            <a:r>
              <a:rPr lang="ru-RU" sz="3600" dirty="0">
                <a:latin typeface="Times New Roman" panose="02020603050405020304" pitchFamily="18" charset="0"/>
                <a:cs typeface="Times New Roman" panose="02020603050405020304" pitchFamily="18" charset="0"/>
              </a:rPr>
              <a:t>, достигшие </a:t>
            </a:r>
            <a:r>
              <a:rPr lang="ru-RU" sz="3600" dirty="0" smtClean="0">
                <a:latin typeface="Times New Roman" panose="02020603050405020304" pitchFamily="18" charset="0"/>
                <a:cs typeface="Times New Roman" panose="02020603050405020304" pitchFamily="18" charset="0"/>
              </a:rPr>
              <a:t>1(базового) </a:t>
            </a:r>
            <a:r>
              <a:rPr lang="ru-RU" sz="3600" dirty="0">
                <a:latin typeface="Times New Roman" panose="02020603050405020304" pitchFamily="18" charset="0"/>
                <a:cs typeface="Times New Roman" panose="02020603050405020304" pitchFamily="18" charset="0"/>
              </a:rPr>
              <a:t>уровня, могут:</a:t>
            </a:r>
            <a:endParaRPr lang="ru-RU" sz="3600" dirty="0"/>
          </a:p>
        </p:txBody>
      </p:sp>
      <p:sp>
        <p:nvSpPr>
          <p:cNvPr id="3" name="Объект 2"/>
          <p:cNvSpPr>
            <a:spLocks noGrp="1"/>
          </p:cNvSpPr>
          <p:nvPr>
            <p:ph idx="1"/>
          </p:nvPr>
        </p:nvSpPr>
        <p:spPr>
          <a:xfrm>
            <a:off x="120770" y="983411"/>
            <a:ext cx="11938958" cy="5710687"/>
          </a:xfrm>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85000" lnSpcReduction="20000"/>
          </a:bodyPr>
          <a:lstStyle/>
          <a:p>
            <a:pPr marL="0" indent="0">
              <a:buNone/>
            </a:pPr>
            <a:r>
              <a:rPr lang="ru-RU" dirty="0" smtClean="0"/>
              <a:t> </a:t>
            </a:r>
          </a:p>
          <a:p>
            <a:pPr>
              <a:buFontTx/>
              <a:buChar char="-"/>
            </a:pPr>
            <a:r>
              <a:rPr lang="ru-RU" dirty="0" smtClean="0">
                <a:latin typeface="Times New Roman" panose="02020603050405020304" pitchFamily="18" charset="0"/>
                <a:cs typeface="Times New Roman" panose="02020603050405020304" pitchFamily="18" charset="0"/>
              </a:rPr>
              <a:t>иметь ограниченные </a:t>
            </a:r>
            <a:r>
              <a:rPr lang="ru-RU" dirty="0">
                <a:latin typeface="Times New Roman" panose="02020603050405020304" pitchFamily="18" charset="0"/>
                <a:cs typeface="Times New Roman" panose="02020603050405020304" pitchFamily="18" charset="0"/>
              </a:rPr>
              <a:t>знания, которые </a:t>
            </a:r>
            <a:r>
              <a:rPr lang="ru-RU" dirty="0" smtClean="0">
                <a:latin typeface="Times New Roman" panose="02020603050405020304" pitchFamily="18" charset="0"/>
                <a:cs typeface="Times New Roman" panose="02020603050405020304" pitchFamily="18" charset="0"/>
              </a:rPr>
              <a:t>позволяют им применять их только </a:t>
            </a:r>
            <a:r>
              <a:rPr lang="ru-RU" dirty="0">
                <a:latin typeface="Times New Roman" panose="02020603050405020304" pitchFamily="18" charset="0"/>
                <a:cs typeface="Times New Roman" panose="02020603050405020304" pitchFamily="18" charset="0"/>
              </a:rPr>
              <a:t>в знакомых ситуациях. </a:t>
            </a:r>
            <a:endParaRPr lang="ru-RU" dirty="0" smtClean="0">
              <a:latin typeface="Times New Roman" panose="02020603050405020304" pitchFamily="18" charset="0"/>
              <a:cs typeface="Times New Roman" panose="02020603050405020304" pitchFamily="18" charset="0"/>
            </a:endParaRPr>
          </a:p>
          <a:p>
            <a:pPr>
              <a:buFontTx/>
              <a:buChar char="-"/>
            </a:pPr>
            <a:r>
              <a:rPr lang="ru-RU" dirty="0" smtClean="0">
                <a:latin typeface="Times New Roman" panose="02020603050405020304" pitchFamily="18" charset="0"/>
                <a:cs typeface="Times New Roman" panose="02020603050405020304" pitchFamily="18" charset="0"/>
              </a:rPr>
              <a:t>Они </a:t>
            </a:r>
            <a:r>
              <a:rPr lang="ru-RU" dirty="0">
                <a:latin typeface="Times New Roman" panose="02020603050405020304" pitchFamily="18" charset="0"/>
                <a:cs typeface="Times New Roman" panose="02020603050405020304" pitchFamily="18" charset="0"/>
              </a:rPr>
              <a:t>могут давать очевидные объяснения, которые явно следуют из имеющихся данных.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t>      </a:t>
            </a:r>
            <a:r>
              <a:rPr lang="ru-RU" sz="3300" dirty="0" smtClean="0">
                <a:solidFill>
                  <a:srgbClr val="C00000"/>
                </a:solidFill>
                <a:latin typeface="Times New Roman" panose="02020603050405020304" pitchFamily="18" charset="0"/>
                <a:cs typeface="Times New Roman" panose="02020603050405020304" pitchFamily="18" charset="0"/>
              </a:rPr>
              <a:t>Тема: Давление, 7 класс</a:t>
            </a:r>
          </a:p>
          <a:p>
            <a:pPr marL="0" indent="0">
              <a:buNone/>
            </a:pPr>
            <a:r>
              <a:rPr lang="ru-RU" i="1" dirty="0" smtClean="0">
                <a:latin typeface="Times New Roman" panose="02020603050405020304" pitchFamily="18" charset="0"/>
                <a:cs typeface="Times New Roman" panose="02020603050405020304" pitchFamily="18" charset="0"/>
              </a:rPr>
              <a:t>Задание 1</a:t>
            </a:r>
            <a:r>
              <a:rPr lang="ru-RU" dirty="0" smtClean="0">
                <a:latin typeface="Times New Roman" panose="02020603050405020304" pitchFamily="18" charset="0"/>
                <a:cs typeface="Times New Roman" panose="02020603050405020304" pitchFamily="18" charset="0"/>
              </a:rPr>
              <a:t>.Заготовку прессуют с </a:t>
            </a:r>
            <a:r>
              <a:rPr lang="ru-RU" dirty="0">
                <a:latin typeface="Times New Roman" panose="02020603050405020304" pitchFamily="18" charset="0"/>
                <a:cs typeface="Times New Roman" panose="02020603050405020304" pitchFamily="18" charset="0"/>
              </a:rPr>
              <a:t>силой</a:t>
            </a:r>
            <a:r>
              <a:rPr lang="ru-RU" dirty="0" smtClean="0">
                <a:latin typeface="Times New Roman" panose="02020603050405020304" pitchFamily="18" charset="0"/>
                <a:cs typeface="Times New Roman" panose="02020603050405020304" pitchFamily="18" charset="0"/>
              </a:rPr>
              <a:t> 20000 Н. Площадь заготовки 0,2 кв. м</a:t>
            </a:r>
          </a:p>
          <a:p>
            <a:pPr marL="0" indent="0">
              <a:buNone/>
            </a:pPr>
            <a:r>
              <a:rPr lang="ru-RU" dirty="0" smtClean="0">
                <a:latin typeface="Times New Roman" panose="02020603050405020304" pitchFamily="18" charset="0"/>
                <a:cs typeface="Times New Roman" panose="02020603050405020304" pitchFamily="18" charset="0"/>
              </a:rPr>
              <a:t>Какое давление при этом оказывает пресс на заготовку?</a:t>
            </a:r>
          </a:p>
          <a:p>
            <a:pPr marL="0" indent="0">
              <a:buNone/>
            </a:pPr>
            <a:r>
              <a:rPr lang="ru-RU" i="1" dirty="0">
                <a:latin typeface="Times New Roman" panose="02020603050405020304" pitchFamily="18" charset="0"/>
                <a:cs typeface="Times New Roman" panose="02020603050405020304" pitchFamily="18" charset="0"/>
              </a:rPr>
              <a:t>Критерии оценивания: </a:t>
            </a:r>
            <a:r>
              <a:rPr lang="ru-RU" dirty="0" smtClean="0">
                <a:latin typeface="Times New Roman" panose="02020603050405020304" pitchFamily="18" charset="0"/>
                <a:cs typeface="Times New Roman" panose="02020603050405020304" pitchFamily="18" charset="0"/>
              </a:rPr>
              <a:t>0 </a:t>
            </a:r>
            <a:r>
              <a:rPr lang="ru-RU" dirty="0">
                <a:latin typeface="Times New Roman" panose="02020603050405020304" pitchFamily="18" charset="0"/>
                <a:cs typeface="Times New Roman" panose="02020603050405020304" pitchFamily="18" charset="0"/>
              </a:rPr>
              <a:t>баллов – нет правильного объяснения явления. </a:t>
            </a:r>
          </a:p>
          <a:p>
            <a:pPr marL="0" indent="0">
              <a:buNone/>
            </a:pPr>
            <a:r>
              <a:rPr lang="ru-RU" dirty="0" smtClean="0">
                <a:latin typeface="Times New Roman" panose="02020603050405020304" pitchFamily="18" charset="0"/>
                <a:cs typeface="Times New Roman" panose="02020603050405020304" pitchFamily="18" charset="0"/>
              </a:rPr>
              <a:t>  Тема: 1 балл </a:t>
            </a:r>
            <a:r>
              <a:rPr lang="ru-RU" dirty="0">
                <a:latin typeface="Times New Roman" panose="02020603050405020304" pitchFamily="18" charset="0"/>
                <a:cs typeface="Times New Roman" panose="02020603050405020304" pitchFamily="18" charset="0"/>
              </a:rPr>
              <a:t>– записано условие, приведена формула, верно выполнены </a:t>
            </a:r>
            <a:r>
              <a:rPr lang="ru-RU" dirty="0" smtClean="0">
                <a:latin typeface="Times New Roman" panose="02020603050405020304" pitchFamily="18" charset="0"/>
                <a:cs typeface="Times New Roman" panose="02020603050405020304" pitchFamily="18" charset="0"/>
              </a:rPr>
              <a:t>расчеты </a:t>
            </a:r>
          </a:p>
          <a:p>
            <a:pPr marL="0" indent="0">
              <a:buNone/>
            </a:pPr>
            <a:r>
              <a:rPr lang="ru-RU" i="1" dirty="0" smtClean="0">
                <a:latin typeface="Times New Roman" panose="02020603050405020304" pitchFamily="18" charset="0"/>
                <a:cs typeface="Times New Roman" panose="02020603050405020304" pitchFamily="18" charset="0"/>
              </a:rPr>
              <a:t>Задание 2</a:t>
            </a:r>
            <a:r>
              <a:rPr lang="ru-RU" dirty="0" smtClean="0">
                <a:latin typeface="Times New Roman" panose="02020603050405020304" pitchFamily="18" charset="0"/>
                <a:cs typeface="Times New Roman" panose="02020603050405020304" pitchFamily="18" charset="0"/>
              </a:rPr>
              <a:t>. Сейсмическая волна может распространяться в:</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1) только в твёрдом теле   2) только в жидкости</a:t>
            </a:r>
          </a:p>
          <a:p>
            <a:pPr marL="0" indent="0">
              <a:buNone/>
            </a:pPr>
            <a:r>
              <a:rPr lang="ru-RU" dirty="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    3) только в газе        4) в твёрдом теле, жидкости и газе.</a:t>
            </a:r>
          </a:p>
          <a:p>
            <a:pPr marL="0" indent="0">
              <a:buNone/>
            </a:pPr>
            <a:r>
              <a:rPr lang="ru-RU" i="1" dirty="0">
                <a:latin typeface="Times New Roman" panose="02020603050405020304" pitchFamily="18" charset="0"/>
                <a:cs typeface="Times New Roman" panose="02020603050405020304" pitchFamily="18" charset="0"/>
              </a:rPr>
              <a:t>Критерии оценивания: </a:t>
            </a:r>
            <a:r>
              <a:rPr lang="ru-RU" dirty="0">
                <a:latin typeface="Times New Roman" panose="02020603050405020304" pitchFamily="18" charset="0"/>
                <a:cs typeface="Times New Roman" panose="02020603050405020304" pitchFamily="18" charset="0"/>
              </a:rPr>
              <a:t>0 баллов – </a:t>
            </a:r>
            <a:r>
              <a:rPr lang="ru-RU" dirty="0" smtClean="0">
                <a:latin typeface="Times New Roman" panose="02020603050405020304" pitchFamily="18" charset="0"/>
                <a:cs typeface="Times New Roman" panose="02020603050405020304" pitchFamily="18" charset="0"/>
              </a:rPr>
              <a:t>нет правильного ответа</a:t>
            </a:r>
          </a:p>
          <a:p>
            <a:pPr marL="0" indent="0">
              <a:buNone/>
            </a:pPr>
            <a:r>
              <a:rPr lang="ru-RU" dirty="0" smtClean="0">
                <a:latin typeface="Times New Roman" panose="02020603050405020304" pitchFamily="18" charset="0"/>
                <a:cs typeface="Times New Roman" panose="02020603050405020304" pitchFamily="18" charset="0"/>
              </a:rPr>
              <a:t>                                             1 балл - выбран правильный ответ</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3829579"/>
      </p:ext>
    </p:extLst>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1041" y="1"/>
            <a:ext cx="11260899" cy="2311878"/>
          </a:xfrm>
        </p:spPr>
        <p:txBody>
          <a:bodyPr>
            <a:noAutofit/>
          </a:bodyPr>
          <a:lstStyle/>
          <a:p>
            <a:r>
              <a:rPr lang="ru-RU" sz="2800" b="1"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   Естественно-научная </a:t>
            </a:r>
            <a:r>
              <a:rPr lang="ru-RU" sz="2800" b="1" dirty="0">
                <a:latin typeface="Times New Roman" panose="02020603050405020304" pitchFamily="18" charset="0"/>
                <a:cs typeface="Times New Roman" panose="02020603050405020304" pitchFamily="18" charset="0"/>
              </a:rPr>
              <a:t>грамотность </a:t>
            </a:r>
            <a:r>
              <a:rPr lang="ru-RU" sz="2800" b="1" dirty="0" smtClean="0">
                <a:latin typeface="Times New Roman" panose="02020603050405020304" pitchFamily="18" charset="0"/>
                <a:cs typeface="Times New Roman" panose="02020603050405020304" pitchFamily="18" charset="0"/>
              </a:rPr>
              <a:t>выражается в</a:t>
            </a:r>
            <a:r>
              <a:rPr lang="ru-RU" sz="2800" dirty="0" smtClean="0">
                <a:latin typeface="Times New Roman" panose="02020603050405020304" pitchFamily="18" charset="0"/>
                <a:cs typeface="Times New Roman" panose="02020603050405020304" pitchFamily="18" charset="0"/>
              </a:rPr>
              <a:t> способности </a:t>
            </a:r>
            <a:r>
              <a:rPr lang="ru-RU" sz="2800" dirty="0">
                <a:latin typeface="Times New Roman" panose="02020603050405020304" pitchFamily="18" charset="0"/>
                <a:cs typeface="Times New Roman" panose="02020603050405020304" pitchFamily="18" charset="0"/>
              </a:rPr>
              <a:t>использовать естественно-научные знания, выявлять проблемы, делать обоснованные выводы, необходимые для понимания окружающего мира </a:t>
            </a:r>
            <a:r>
              <a:rPr lang="ru-RU" sz="2800" dirty="0" smtClean="0">
                <a:latin typeface="Times New Roman" panose="02020603050405020304" pitchFamily="18" charset="0"/>
                <a:cs typeface="Times New Roman" panose="02020603050405020304" pitchFamily="18" charset="0"/>
              </a:rPr>
              <a:t>  и </a:t>
            </a:r>
            <a:r>
              <a:rPr lang="ru-RU" sz="2800" dirty="0">
                <a:latin typeface="Times New Roman" panose="02020603050405020304" pitchFamily="18" charset="0"/>
                <a:cs typeface="Times New Roman" panose="02020603050405020304" pitchFamily="18" charset="0"/>
              </a:rPr>
              <a:t>тех изменений, которые вносит в него деятельность человека, и для принятия соответствующих решений</a:t>
            </a:r>
          </a:p>
        </p:txBody>
      </p:sp>
      <p:sp>
        <p:nvSpPr>
          <p:cNvPr id="3" name="Объект 2"/>
          <p:cNvSpPr>
            <a:spLocks noGrp="1"/>
          </p:cNvSpPr>
          <p:nvPr>
            <p:ph idx="1"/>
          </p:nvPr>
        </p:nvSpPr>
        <p:spPr>
          <a:xfrm>
            <a:off x="310551" y="2311878"/>
            <a:ext cx="11881449" cy="4546121"/>
          </a:xfrm>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lnSpcReduction="10000"/>
          </a:bodyPr>
          <a:lstStyle/>
          <a:p>
            <a:pPr marL="0" indent="0">
              <a:buNone/>
            </a:pPr>
            <a:r>
              <a:rPr lang="ru-RU" dirty="0" smtClean="0">
                <a:latin typeface="Times New Roman" panose="02020603050405020304" pitchFamily="18" charset="0"/>
                <a:cs typeface="Times New Roman" panose="02020603050405020304" pitchFamily="18" charset="0"/>
              </a:rPr>
              <a:t>     Очевидно, что это </a:t>
            </a:r>
            <a:r>
              <a:rPr lang="ru-RU" dirty="0">
                <a:latin typeface="Times New Roman" panose="02020603050405020304" pitchFamily="18" charset="0"/>
                <a:cs typeface="Times New Roman" panose="02020603050405020304" pitchFamily="18" charset="0"/>
              </a:rPr>
              <a:t>требует от естественнонаучно-грамотного человека следующих компетентностей: </a:t>
            </a:r>
            <a:endParaRPr lang="ru-RU" dirty="0" smtClean="0">
              <a:latin typeface="Times New Roman" panose="02020603050405020304" pitchFamily="18" charset="0"/>
              <a:cs typeface="Times New Roman" panose="02020603050405020304" pitchFamily="18" charset="0"/>
            </a:endParaRPr>
          </a:p>
          <a:p>
            <a:pPr marL="0" indent="0">
              <a:buNone/>
            </a:pPr>
            <a:r>
              <a:rPr lang="ru-RU" dirty="0" smtClean="0">
                <a:latin typeface="Times New Roman" panose="02020603050405020304" pitchFamily="18" charset="0"/>
                <a:cs typeface="Times New Roman" panose="02020603050405020304" pitchFamily="18" charset="0"/>
              </a:rPr>
              <a:t>- научно </a:t>
            </a:r>
            <a:r>
              <a:rPr lang="ru-RU" dirty="0">
                <a:latin typeface="Times New Roman" panose="02020603050405020304" pitchFamily="18" charset="0"/>
                <a:cs typeface="Times New Roman" panose="02020603050405020304" pitchFamily="18" charset="0"/>
              </a:rPr>
              <a:t>объяснять явления, оценивать и планировать научные исследования, научно интерпретировать данные и доказательства. </a:t>
            </a:r>
          </a:p>
          <a:p>
            <a:pPr marL="0" indent="0">
              <a:buNone/>
            </a:pPr>
            <a:r>
              <a:rPr lang="ru-RU" dirty="0" smtClean="0">
                <a:latin typeface="Times New Roman" panose="02020603050405020304" pitchFamily="18" charset="0"/>
                <a:cs typeface="Times New Roman" panose="02020603050405020304" pitchFamily="18" charset="0"/>
              </a:rPr>
              <a:t>    </a:t>
            </a:r>
            <a:r>
              <a:rPr lang="ru-RU" dirty="0" smtClean="0">
                <a:latin typeface="Times New Roman" panose="02020603050405020304" pitchFamily="18" charset="0"/>
                <a:cs typeface="Times New Roman" panose="02020603050405020304" pitchFamily="18" charset="0"/>
              </a:rPr>
              <a:t>Инструментарий: </a:t>
            </a:r>
            <a:r>
              <a:rPr lang="ru-RU" dirty="0">
                <a:latin typeface="Times New Roman" panose="02020603050405020304" pitchFamily="18" charset="0"/>
                <a:cs typeface="Times New Roman" panose="02020603050405020304" pitchFamily="18" charset="0"/>
              </a:rPr>
              <a:t>близкие к реальным проблемные ситуации, связанные с разнообразными аспектами окружающей жизни и требующие для своего решения не только знания основных учебных предметов, но </a:t>
            </a:r>
            <a:r>
              <a:rPr lang="ru-RU" dirty="0" smtClean="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сформированности </a:t>
            </a:r>
            <a:r>
              <a:rPr lang="ru-RU" dirty="0" err="1">
                <a:latin typeface="Times New Roman" panose="02020603050405020304" pitchFamily="18" charset="0"/>
                <a:cs typeface="Times New Roman" panose="02020603050405020304" pitchFamily="18" charset="0"/>
              </a:rPr>
              <a:t>общеучебных</a:t>
            </a:r>
            <a:r>
              <a:rPr lang="ru-RU" dirty="0">
                <a:latin typeface="Times New Roman" panose="02020603050405020304" pitchFamily="18" charset="0"/>
                <a:cs typeface="Times New Roman" panose="02020603050405020304" pitchFamily="18" charset="0"/>
              </a:rPr>
              <a:t> и интеллектуальных умений. </a:t>
            </a:r>
          </a:p>
          <a:p>
            <a:pPr marL="0" indent="0">
              <a:buNone/>
            </a:pPr>
            <a:r>
              <a:rPr lang="ru-RU" dirty="0" smtClean="0">
                <a:latin typeface="Times New Roman" panose="02020603050405020304" pitchFamily="18" charset="0"/>
                <a:cs typeface="Times New Roman" panose="02020603050405020304" pitchFamily="18" charset="0"/>
              </a:rPr>
              <a:t>     От </a:t>
            </a:r>
            <a:r>
              <a:rPr lang="ru-RU" dirty="0">
                <a:latin typeface="Times New Roman" panose="02020603050405020304" pitchFamily="18" charset="0"/>
                <a:cs typeface="Times New Roman" panose="02020603050405020304" pitchFamily="18" charset="0"/>
              </a:rPr>
              <a:t>учащихся требуется продемонстрировать компетенции в определенном </a:t>
            </a:r>
            <a:r>
              <a:rPr lang="ru-RU" dirty="0" smtClean="0">
                <a:latin typeface="Times New Roman" panose="02020603050405020304" pitchFamily="18" charset="0"/>
                <a:cs typeface="Times New Roman" panose="02020603050405020304" pitchFamily="18" charset="0"/>
              </a:rPr>
              <a:t>контексте, которыми они должны овладеть в ходе деятельности при получении общего образования.</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8074086"/>
      </p:ext>
    </p:extLst>
  </p:cSld>
  <p:clrMapOvr>
    <a:masterClrMapping/>
  </p:clrMapOvr>
  <p:transition>
    <p:circl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gradFill>
            <a:gsLst>
              <a:gs pos="0">
                <a:schemeClr val="accent2">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lstStyle/>
          <a:p>
            <a:endParaRPr lang="ru-RU" dirty="0"/>
          </a:p>
        </p:txBody>
      </p:sp>
      <p:sp>
        <p:nvSpPr>
          <p:cNvPr id="3" name="Объект 2"/>
          <p:cNvSpPr>
            <a:spLocks noGrp="1"/>
          </p:cNvSpPr>
          <p:nvPr>
            <p:ph idx="1"/>
          </p:nvPr>
        </p:nvSpPr>
        <p:spPr>
          <a:xfrm>
            <a:off x="838200" y="365126"/>
            <a:ext cx="10515600" cy="5811838"/>
          </a:xfrm>
          <a:gradFill flip="none" rotWithShape="1">
            <a:gsLst>
              <a:gs pos="0">
                <a:schemeClr val="accent2">
                  <a:lumMod val="40000"/>
                  <a:lumOff val="60000"/>
                </a:schemeClr>
              </a:gs>
              <a:gs pos="50000">
                <a:schemeClr val="accent1">
                  <a:tint val="44500"/>
                  <a:satMod val="160000"/>
                </a:schemeClr>
              </a:gs>
              <a:gs pos="100000">
                <a:schemeClr val="accent1">
                  <a:tint val="23500"/>
                  <a:satMod val="160000"/>
                </a:schemeClr>
              </a:gs>
            </a:gsLst>
            <a:path path="circle">
              <a:fillToRect l="100000" b="100000"/>
            </a:path>
            <a:tileRect t="-100000" r="-100000"/>
          </a:gradFill>
        </p:spPr>
        <p:txBody>
          <a:bodyPr/>
          <a:lstStyle/>
          <a:p>
            <a:pPr marL="0" indent="0">
              <a:buNone/>
            </a:pPr>
            <a:r>
              <a:rPr lang="ru-RU" dirty="0" smtClean="0"/>
              <a:t>                          </a:t>
            </a:r>
          </a:p>
          <a:p>
            <a:pPr marL="0" indent="0">
              <a:buNone/>
            </a:pPr>
            <a:endParaRPr lang="ru-RU" dirty="0"/>
          </a:p>
          <a:p>
            <a:pPr marL="0" indent="0">
              <a:buNone/>
            </a:pPr>
            <a:r>
              <a:rPr lang="ru-RU" dirty="0" smtClean="0"/>
              <a:t>                    </a:t>
            </a:r>
          </a:p>
          <a:p>
            <a:pPr marL="0" indent="0">
              <a:buNone/>
            </a:pPr>
            <a:r>
              <a:rPr lang="ru-RU" sz="4000" b="1" dirty="0">
                <a:latin typeface="Arial Black" panose="020B0A04020102020204" pitchFamily="34" charset="0"/>
                <a:cs typeface="Times New Roman" panose="02020603050405020304" pitchFamily="18" charset="0"/>
              </a:rPr>
              <a:t> </a:t>
            </a:r>
            <a:r>
              <a:rPr lang="ru-RU" sz="4000" b="1" dirty="0" smtClean="0">
                <a:latin typeface="Arial Black" panose="020B0A04020102020204" pitchFamily="34" charset="0"/>
                <a:cs typeface="Times New Roman" panose="02020603050405020304" pitchFamily="18" charset="0"/>
              </a:rPr>
              <a:t>         </a:t>
            </a:r>
          </a:p>
          <a:p>
            <a:pPr marL="0" indent="0">
              <a:buNone/>
            </a:pPr>
            <a:r>
              <a:rPr lang="ru-RU" sz="4000" b="1" dirty="0">
                <a:latin typeface="Arial Black" panose="020B0A04020102020204" pitchFamily="34" charset="0"/>
                <a:cs typeface="Times New Roman" panose="02020603050405020304" pitchFamily="18" charset="0"/>
              </a:rPr>
              <a:t> </a:t>
            </a:r>
            <a:r>
              <a:rPr lang="ru-RU" sz="4000" b="1" dirty="0" smtClean="0">
                <a:latin typeface="Arial Black" panose="020B0A04020102020204" pitchFamily="34" charset="0"/>
                <a:cs typeface="Times New Roman" panose="02020603050405020304" pitchFamily="18" charset="0"/>
              </a:rPr>
              <a:t>     СПАСИБО ЗА ВНИМАНИЕ!</a:t>
            </a:r>
            <a:endParaRPr lang="ru-RU" sz="4000" b="1" dirty="0">
              <a:latin typeface="Arial Black" panose="020B0A04020102020204" pitchFamily="34" charset="0"/>
              <a:cs typeface="Times New Roman" panose="02020603050405020304" pitchFamily="18" charset="0"/>
            </a:endParaRPr>
          </a:p>
        </p:txBody>
      </p:sp>
    </p:spTree>
    <p:extLst>
      <p:ext uri="{BB962C8B-B14F-4D97-AF65-F5344CB8AC3E}">
        <p14:creationId xmlns:p14="http://schemas.microsoft.com/office/powerpoint/2010/main" val="3832085379"/>
      </p:ext>
    </p:extLst>
  </p:cSld>
  <p:clrMapOvr>
    <a:masterClrMapping/>
  </p:clrMapOvr>
  <p:transition>
    <p:comb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5"/>
            <a:ext cx="11835441" cy="5966664"/>
          </a:xfrm>
        </p:spPr>
        <p:txBody>
          <a:bodyPr>
            <a:normAutofit fontScale="92500" lnSpcReduction="20000"/>
          </a:bodyPr>
          <a:lstStyle/>
          <a:p>
            <a:pPr marL="0" indent="0" algn="ctr">
              <a:lnSpc>
                <a:spcPct val="107000"/>
              </a:lnSpc>
              <a:spcAft>
                <a:spcPts val="800"/>
              </a:spcAft>
              <a:buNone/>
            </a:pPr>
            <a:r>
              <a:rPr lang="ru-RU" b="1" i="1" dirty="0" smtClean="0">
                <a:latin typeface="Times New Roman" panose="02020603050405020304" pitchFamily="18" charset="0"/>
                <a:ea typeface="Calibri" panose="020F0502020204030204" pitchFamily="34" charset="0"/>
                <a:cs typeface="Times New Roman" panose="02020603050405020304" pitchFamily="18" charset="0"/>
              </a:rPr>
              <a:t>Функциональная </a:t>
            </a:r>
            <a:r>
              <a:rPr lang="ru-RU" b="1" i="1" dirty="0">
                <a:latin typeface="Times New Roman" panose="02020603050405020304" pitchFamily="18" charset="0"/>
                <a:ea typeface="Calibri" panose="020F0502020204030204" pitchFamily="34" charset="0"/>
                <a:cs typeface="Times New Roman" panose="02020603050405020304" pitchFamily="18" charset="0"/>
              </a:rPr>
              <a:t>грамотность </a:t>
            </a:r>
            <a:r>
              <a:rPr lang="ru-RU" b="1" i="1" dirty="0" smtClean="0">
                <a:latin typeface="Times New Roman" panose="02020603050405020304" pitchFamily="18" charset="0"/>
                <a:ea typeface="Calibri" panose="020F0502020204030204" pitchFamily="34" charset="0"/>
                <a:cs typeface="Times New Roman" panose="02020603050405020304" pitchFamily="18" charset="0"/>
              </a:rPr>
              <a:t>это способ </a:t>
            </a:r>
            <a:r>
              <a:rPr lang="ru-RU" b="1" i="1" dirty="0">
                <a:latin typeface="Times New Roman" panose="02020603050405020304" pitchFamily="18" charset="0"/>
                <a:ea typeface="Calibri" panose="020F0502020204030204" pitchFamily="34" charset="0"/>
                <a:cs typeface="Times New Roman" panose="02020603050405020304" pitchFamily="18" charset="0"/>
              </a:rPr>
              <a:t>социальной ориентации личности, интегрирующий связь образования с многоплановой человеческой деятельностью.</a:t>
            </a:r>
            <a:endParaRPr lang="ru-RU" sz="2000" b="1" i="1"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dirty="0">
                <a:latin typeface="Times New Roman" panose="02020603050405020304" pitchFamily="18" charset="0"/>
                <a:ea typeface="Calibri" panose="020F0502020204030204" pitchFamily="34" charset="0"/>
                <a:cs typeface="Times New Roman" panose="02020603050405020304" pitchFamily="18" charset="0"/>
              </a:rPr>
              <a:t>Функциональная грамотность включает в себя несколько составляющих, основными в процессе изучения физики являются:</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Читательская </a:t>
            </a:r>
            <a:r>
              <a:rPr lang="ru-RU" dirty="0">
                <a:latin typeface="Times New Roman" panose="02020603050405020304" pitchFamily="18" charset="0"/>
                <a:ea typeface="Calibri" panose="020F0502020204030204" pitchFamily="34" charset="0"/>
                <a:cs typeface="Times New Roman" panose="02020603050405020304" pitchFamily="18" charset="0"/>
              </a:rPr>
              <a:t>грамотность</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Математическая </a:t>
            </a:r>
            <a:r>
              <a:rPr lang="ru-RU" dirty="0">
                <a:latin typeface="Times New Roman" panose="02020603050405020304" pitchFamily="18" charset="0"/>
                <a:ea typeface="Calibri" panose="020F0502020204030204" pitchFamily="34" charset="0"/>
                <a:cs typeface="Times New Roman" panose="02020603050405020304" pitchFamily="18" charset="0"/>
              </a:rPr>
              <a:t>грамотность</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Естественнонаучная </a:t>
            </a:r>
            <a:r>
              <a:rPr lang="ru-RU" dirty="0">
                <a:latin typeface="Times New Roman" panose="02020603050405020304" pitchFamily="18" charset="0"/>
                <a:ea typeface="Calibri" panose="020F0502020204030204" pitchFamily="34" charset="0"/>
                <a:cs typeface="Times New Roman" panose="02020603050405020304" pitchFamily="18" charset="0"/>
              </a:rPr>
              <a:t>грамотность</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Финансовая </a:t>
            </a:r>
            <a:r>
              <a:rPr lang="ru-RU" dirty="0">
                <a:latin typeface="Times New Roman" panose="02020603050405020304" pitchFamily="18" charset="0"/>
                <a:ea typeface="Calibri" panose="020F0502020204030204" pitchFamily="34" charset="0"/>
                <a:cs typeface="Times New Roman" panose="02020603050405020304" pitchFamily="18" charset="0"/>
              </a:rPr>
              <a:t>грамотность</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Глобальные </a:t>
            </a:r>
            <a:r>
              <a:rPr lang="ru-RU" dirty="0">
                <a:latin typeface="Times New Roman" panose="02020603050405020304" pitchFamily="18" charset="0"/>
                <a:ea typeface="Calibri" panose="020F0502020204030204" pitchFamily="34" charset="0"/>
                <a:cs typeface="Times New Roman" panose="02020603050405020304" pitchFamily="18" charset="0"/>
              </a:rPr>
              <a:t>компетенции.  </a:t>
            </a:r>
            <a:endParaRPr lang="ru-RU" dirty="0" smtClean="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Креативное </a:t>
            </a:r>
            <a:r>
              <a:rPr lang="ru-RU" dirty="0">
                <a:latin typeface="Times New Roman" panose="02020603050405020304" pitchFamily="18" charset="0"/>
                <a:ea typeface="Calibri" panose="020F0502020204030204" pitchFamily="34" charset="0"/>
                <a:cs typeface="Times New Roman" panose="02020603050405020304" pitchFamily="18" charset="0"/>
              </a:rPr>
              <a:t>мышление.</a:t>
            </a:r>
            <a:endParaRPr lang="ru-RU" sz="20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7455580"/>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5"/>
            <a:ext cx="11835441" cy="5966664"/>
          </a:xfrm>
        </p:spPr>
        <p:txBody>
          <a:bodyPr>
            <a:normAutofit/>
          </a:bodyPr>
          <a:lstStyle/>
          <a:p>
            <a:pPr algn="ctr">
              <a:lnSpc>
                <a:spcPct val="107000"/>
              </a:lnSpc>
              <a:spcAft>
                <a:spcPts val="800"/>
              </a:spcAft>
            </a:pPr>
            <a:r>
              <a:rPr lang="ru-RU" sz="4400" dirty="0">
                <a:latin typeface="Times New Roman" panose="02020603050405020304" pitchFamily="18" charset="0"/>
                <a:ea typeface="Calibri" panose="020F0502020204030204" pitchFamily="34" charset="0"/>
                <a:cs typeface="Times New Roman" panose="02020603050405020304" pitchFamily="18" charset="0"/>
              </a:rPr>
              <a:t>Читательская грамотность – это способность к чтению и пониманию учебных текстов, умение извлекать информацию из текста, интерпретировать, использовать ее при решении учебных, учебно-практических задач и в повседневной жизни. Читательская грамотность – это базовый навык функциональной грамотности.</a:t>
            </a:r>
            <a:endParaRPr lang="ru-RU" sz="44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8055087"/>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5"/>
            <a:ext cx="11835441" cy="5966664"/>
          </a:xfrm>
        </p:spPr>
        <p:txBody>
          <a:bodyPr>
            <a:normAutofit/>
          </a:bodyPr>
          <a:lstStyle/>
          <a:p>
            <a:pPr marL="0" indent="0" algn="ctr">
              <a:buNone/>
            </a:pPr>
            <a:r>
              <a:rPr lang="ru-RU" sz="4800" dirty="0">
                <a:latin typeface="Times New Roman" panose="02020603050405020304" pitchFamily="18" charset="0"/>
                <a:ea typeface="Calibri" panose="020F0502020204030204" pitchFamily="34" charset="0"/>
              </a:rPr>
              <a:t>Математическая грамотность — это способность формулировать, применять и интерпретировать математику в разнообразных контекстах. Она включает математические рассуждения, использование математических понятий, процедур, фактов и инструментов, чтобы описать, объяснить и предсказать явления.</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3821610"/>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5"/>
            <a:ext cx="11835441" cy="5966664"/>
          </a:xfrm>
        </p:spPr>
        <p:txBody>
          <a:bodyPr>
            <a:normAutofit/>
          </a:bodyPr>
          <a:lstStyle/>
          <a:p>
            <a:pPr marL="0" indent="0" algn="ctr">
              <a:buNone/>
            </a:pPr>
            <a:r>
              <a:rPr lang="ru-RU" sz="4400" dirty="0">
                <a:solidFill>
                  <a:prstClr val="black"/>
                </a:solidFill>
                <a:latin typeface="Times New Roman" panose="02020603050405020304" pitchFamily="18" charset="0"/>
                <a:ea typeface="+mj-ea"/>
                <a:cs typeface="Times New Roman" panose="02020603050405020304" pitchFamily="18" charset="0"/>
              </a:rPr>
              <a:t>Естественно - научная грамотность отображает уровень культуры общества, охватывая его способность к поддержке научной и инновационной </a:t>
            </a:r>
            <a:r>
              <a:rPr lang="ru-RU" sz="4400" dirty="0" smtClean="0">
                <a:solidFill>
                  <a:prstClr val="black"/>
                </a:solidFill>
                <a:latin typeface="Times New Roman" panose="02020603050405020304" pitchFamily="18" charset="0"/>
                <a:ea typeface="+mj-ea"/>
                <a:cs typeface="Times New Roman" panose="02020603050405020304" pitchFamily="18" charset="0"/>
              </a:rPr>
              <a:t>деятельности.</a:t>
            </a:r>
          </a:p>
          <a:p>
            <a:pPr marL="0" lvl="0" indent="0" algn="ctr">
              <a:buNone/>
            </a:pPr>
            <a:r>
              <a:rPr lang="ru-RU" sz="4400" dirty="0">
                <a:solidFill>
                  <a:prstClr val="black"/>
                </a:solidFill>
                <a:latin typeface="Times New Roman" panose="02020603050405020304" pitchFamily="18" charset="0"/>
                <a:cs typeface="Times New Roman" panose="02020603050405020304" pitchFamily="18" charset="0"/>
              </a:rPr>
              <a:t>Основными компетенциями естественно- научной грамотности являются понимание, умение объяснять или описывать естественнонаучные явления, делать выводы, анализировать и оценивать их достоверности. </a:t>
            </a:r>
          </a:p>
          <a:p>
            <a:pPr marL="0" indent="0">
              <a:buNone/>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6544924"/>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5"/>
            <a:ext cx="11835441" cy="5966664"/>
          </a:xfrm>
        </p:spPr>
        <p:txBody>
          <a:bodyPr>
            <a:normAutofit fontScale="92500" lnSpcReduction="10000"/>
          </a:bodyPr>
          <a:lstStyle/>
          <a:p>
            <a:pPr marL="0" indent="0" algn="ctr">
              <a:lnSpc>
                <a:spcPct val="107000"/>
              </a:lnSpc>
              <a:spcAft>
                <a:spcPts val="800"/>
              </a:spcAft>
              <a:buNone/>
            </a:pPr>
            <a:r>
              <a:rPr lang="ru-RU" sz="4400" dirty="0">
                <a:latin typeface="Times New Roman" panose="02020603050405020304" pitchFamily="18" charset="0"/>
                <a:ea typeface="Calibri" panose="020F0502020204030204" pitchFamily="34" charset="0"/>
                <a:cs typeface="Times New Roman" panose="02020603050405020304" pitchFamily="18" charset="0"/>
              </a:rPr>
              <a:t>Финансовая грамотность — это знание и понимание финансовых понятий и финансовых рисков. Включает навыки, мотивацию и уверенность, необходимые для принятия эффективных решений в разнообразных финансовых ситуациях, способствующих улучшению финансового благополучия личности и общества, а также возможности участия в экономической жизни.</a:t>
            </a:r>
            <a:endParaRPr lang="ru-RU" sz="44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5641336"/>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1130967"/>
            <a:ext cx="11835441" cy="5200821"/>
          </a:xfrm>
        </p:spPr>
        <p:txBody>
          <a:bodyPr>
            <a:normAutofit/>
          </a:bodyPr>
          <a:lstStyle/>
          <a:p>
            <a:pPr marL="0" indent="0" algn="ctr">
              <a:buNone/>
            </a:pPr>
            <a:r>
              <a:rPr lang="ru-RU" sz="4400" dirty="0">
                <a:latin typeface="Times New Roman" panose="02020603050405020304" pitchFamily="18" charset="0"/>
                <a:ea typeface="Calibri" panose="020F0502020204030204" pitchFamily="34" charset="0"/>
              </a:rPr>
              <a:t>Креативное мышление — это способность продуктивно участвовать в процессе выработки, оценки и совершенствовании идей, направленных на получение инновационных и эффективных решений, и/или нового знания, и/или эффектного выражения воображения.</a:t>
            </a:r>
            <a:endParaRPr lang="ru-RU"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7163692"/>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2">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r>
              <a:rPr lang="ru-RU" dirty="0"/>
              <a:t/>
            </a:r>
            <a:br>
              <a:rPr lang="ru-RU" dirty="0"/>
            </a:br>
            <a:endParaRPr lang="ru-RU" dirty="0"/>
          </a:p>
        </p:txBody>
      </p:sp>
      <p:sp>
        <p:nvSpPr>
          <p:cNvPr id="3" name="Объект 2"/>
          <p:cNvSpPr>
            <a:spLocks noGrp="1"/>
          </p:cNvSpPr>
          <p:nvPr>
            <p:ph idx="1"/>
          </p:nvPr>
        </p:nvSpPr>
        <p:spPr>
          <a:xfrm>
            <a:off x="207033" y="365125"/>
            <a:ext cx="11835441" cy="5966664"/>
          </a:xfrm>
        </p:spPr>
        <p:txBody>
          <a:bodyPr>
            <a:normAutofit lnSpcReduction="10000"/>
          </a:bodyPr>
          <a:lstStyle/>
          <a:p>
            <a:pPr marL="0" indent="0" algn="ctr">
              <a:lnSpc>
                <a:spcPct val="107000"/>
              </a:lnSpc>
              <a:spcAft>
                <a:spcPts val="800"/>
              </a:spcAft>
              <a:buNone/>
            </a:pPr>
            <a:r>
              <a:rPr lang="ru-RU" sz="4000" dirty="0">
                <a:latin typeface="Times New Roman" panose="02020603050405020304" pitchFamily="18" charset="0"/>
                <a:ea typeface="Calibri" panose="020F0502020204030204" pitchFamily="34" charset="0"/>
                <a:cs typeface="Times New Roman" panose="02020603050405020304" pitchFamily="18" charset="0"/>
              </a:rPr>
              <a:t>Глобальные компетенции — это способность смотреть на мировые и межкультурные вопросы критически, с разных точек зрения, чтобы понимать, как различия между людьми влияют на восприятие, суждения и представления о себе и о других, и участвовать в открытом, адекватном и эффективном взаимодействии с другими людьми разного культурного происхождения на основе взаимного уважения к человеческому достоинству.</a:t>
            </a:r>
            <a:endParaRPr lang="ru-RU" sz="4000"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7730525"/>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726</TotalTime>
  <Words>2182</Words>
  <Application>Microsoft Office PowerPoint</Application>
  <PresentationFormat>Широкоэкранный</PresentationFormat>
  <Paragraphs>190</Paragraphs>
  <Slides>29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29</vt:i4>
      </vt:variant>
    </vt:vector>
  </HeadingPairs>
  <TitlesOfParts>
    <vt:vector size="36" baseType="lpstr">
      <vt:lpstr>Arial</vt:lpstr>
      <vt:lpstr>Arial Black</vt:lpstr>
      <vt:lpstr>Calibri</vt:lpstr>
      <vt:lpstr>Calibri Light</vt:lpstr>
      <vt:lpstr>Century Schoolbook</vt:lpstr>
      <vt:lpstr>Times New Roman</vt:lpstr>
      <vt:lpstr>Тема Office</vt:lpstr>
      <vt:lpstr>Формирование и оценка функциональной грамотности обучающихся на уроках физики.</vt:lpstr>
      <vt:lpstr> Актуальность  </vt:lpstr>
      <vt:lpstr>  </vt:lpstr>
      <vt:lpstr>  </vt:lpstr>
      <vt:lpstr>  </vt:lpstr>
      <vt:lpstr>  </vt:lpstr>
      <vt:lpstr>  </vt:lpstr>
      <vt:lpstr>  </vt:lpstr>
      <vt:lpstr>  </vt:lpstr>
      <vt:lpstr>  </vt:lpstr>
      <vt:lpstr>  </vt:lpstr>
      <vt:lpstr>  </vt:lpstr>
      <vt:lpstr>  </vt:lpstr>
      <vt:lpstr>  </vt:lpstr>
      <vt:lpstr>  </vt:lpstr>
      <vt:lpstr>  </vt:lpstr>
      <vt:lpstr>  </vt:lpstr>
      <vt:lpstr> </vt:lpstr>
      <vt:lpstr>   Пример задания, направленного на формирование 6 уровня естественно-           научной грамотности. Тема «Тепловые явления», 8 класс  Антон живет с родителями в деревянном доме. В прошедшую холодную зиму семье Антона пришлось сильно увеличить расходы на отопление, поэтому летом было решено заняться утеплением дома. В строительном магазине предлагались различные теплоизоляционные материалы:     - для утепления стен с фасада и внутри дома;     - для утепления чердачных помещений;     - для утепления полов;     - окна со стеклопакетами, обеспечивающими хорошую теплоизоляцию.  Но финансовые возможности семьи позволяли выбрать лишь один из возможных способов утепления дома. На какие вопросы должен найти ответы Антон, чтобы наиболее эффективно решить проблему утепления дома? Сформулируйте один вопрос, связанный с проблемой теплоизоляции дома, для ответа на который можно провести исследование с использованием методов физики.  </vt:lpstr>
      <vt:lpstr>         Учащиеся, достигшие 5 уровня, могут:</vt:lpstr>
      <vt:lpstr> Примеры: Тема «Плотность», 7 класс  </vt:lpstr>
      <vt:lpstr>        Учащиеся, достигшие 4 уровня, могут:</vt:lpstr>
      <vt:lpstr>     Примеры: Тема: «Диффузия» 7 класс</vt:lpstr>
      <vt:lpstr>       Учащиеся, достигшие 3 уровня, могут:</vt:lpstr>
      <vt:lpstr>  Примеры: Тема: Плавание тел, 7 класс</vt:lpstr>
      <vt:lpstr>    Учащиеся, достигшие 2 (базового) уровня, могут:</vt:lpstr>
      <vt:lpstr>     Учащиеся, достигшие 1(базового) уровня, могут:</vt:lpstr>
      <vt:lpstr>    Естественно-научная грамотность выражается в способности использовать естественно-научные знания, выявлять проблемы, делать обоснованные выводы, необходимые для понимания окружающего мира   и тех изменений, которые вносит в него деятельность человека, и для принятия соответствующих решений</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Использование современных технологий на уроках физики для повышения функциональной грамотности учащихся</dc:title>
  <dc:creator>User_1</dc:creator>
  <cp:lastModifiedBy>User</cp:lastModifiedBy>
  <cp:revision>57</cp:revision>
  <dcterms:created xsi:type="dcterms:W3CDTF">2020-06-13T06:18:13Z</dcterms:created>
  <dcterms:modified xsi:type="dcterms:W3CDTF">2023-11-12T13:12:51Z</dcterms:modified>
</cp:coreProperties>
</file>